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sldIdLst>
    <p:sldId id="256" r:id="rId2"/>
    <p:sldId id="280" r:id="rId3"/>
    <p:sldId id="257" r:id="rId4"/>
    <p:sldId id="281" r:id="rId5"/>
    <p:sldId id="286" r:id="rId6"/>
    <p:sldId id="298" r:id="rId7"/>
    <p:sldId id="299" r:id="rId8"/>
    <p:sldId id="268" r:id="rId9"/>
    <p:sldId id="275" r:id="rId10"/>
    <p:sldId id="274" r:id="rId11"/>
    <p:sldId id="278" r:id="rId12"/>
    <p:sldId id="279" r:id="rId13"/>
    <p:sldId id="300" r:id="rId14"/>
    <p:sldId id="314" r:id="rId15"/>
    <p:sldId id="301" r:id="rId16"/>
    <p:sldId id="303" r:id="rId17"/>
    <p:sldId id="308" r:id="rId18"/>
    <p:sldId id="313" r:id="rId19"/>
    <p:sldId id="304" r:id="rId20"/>
    <p:sldId id="309" r:id="rId21"/>
    <p:sldId id="312" r:id="rId22"/>
    <p:sldId id="288" r:id="rId23"/>
    <p:sldId id="289" r:id="rId24"/>
    <p:sldId id="290" r:id="rId25"/>
    <p:sldId id="291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94660"/>
  </p:normalViewPr>
  <p:slideViewPr>
    <p:cSldViewPr>
      <p:cViewPr varScale="1">
        <p:scale>
          <a:sx n="70" d="100"/>
          <a:sy n="70" d="100"/>
        </p:scale>
        <p:origin x="1350" y="72"/>
      </p:cViewPr>
      <p:guideLst>
        <p:guide orient="horz" pos="2160"/>
        <p:guide pos="28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40.wmf"/><Relationship Id="rId2" Type="http://schemas.openxmlformats.org/officeDocument/2006/relationships/image" Target="../media/image35.emf"/><Relationship Id="rId1" Type="http://schemas.openxmlformats.org/officeDocument/2006/relationships/image" Target="../media/image34.wmf"/><Relationship Id="rId6" Type="http://schemas.openxmlformats.org/officeDocument/2006/relationships/image" Target="../media/image39.wmf"/><Relationship Id="rId5" Type="http://schemas.openxmlformats.org/officeDocument/2006/relationships/image" Target="../media/image38.wmf"/><Relationship Id="rId4" Type="http://schemas.openxmlformats.org/officeDocument/2006/relationships/image" Target="../media/image37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4AA7C2-E8DC-467C-9833-F833067453C2}" type="datetimeFigureOut">
              <a:rPr lang="en-US" smtClean="0"/>
              <a:pPr/>
              <a:t>12/15/2016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1A8E8C-7000-4BD7-A278-0C1355790446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13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350BE-36FB-48B8-BC3B-BF82FA8A4B16}" type="datetime1">
              <a:rPr lang="en-US" smtClean="0"/>
              <a:pPr/>
              <a:t>12/15/2016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8D951-FD7A-4EA6-9971-BA4650F5F282}" type="datetime1">
              <a:rPr lang="en-US" smtClean="0"/>
              <a:pPr/>
              <a:t>12/15/2016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DDA1A-1160-4810-A009-9384DF143964}" type="datetime1">
              <a:rPr lang="en-US" smtClean="0"/>
              <a:pPr/>
              <a:t>12/15/2016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B8CA7-DF52-4574-B28B-BF67C425F74E}" type="datetime1">
              <a:rPr lang="en-US" smtClean="0"/>
              <a:pPr/>
              <a:t>12/15/2016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F388C-ACCE-4EF5-AD2C-86A2C6495869}" type="datetime1">
              <a:rPr lang="en-US" smtClean="0"/>
              <a:pPr/>
              <a:t>12/15/2016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2A2DB-E9A4-4F11-9A97-3D805873123B}" type="datetime1">
              <a:rPr lang="en-US" smtClean="0"/>
              <a:pPr/>
              <a:t>12/15/2016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039D-4B07-4C92-99B2-D30586816A68}" type="datetime1">
              <a:rPr lang="en-US" smtClean="0"/>
              <a:pPr/>
              <a:t>12/15/2016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C0F6-D106-4D90-B6A1-515B7FD8F0C8}" type="datetime1">
              <a:rPr lang="en-US" smtClean="0"/>
              <a:pPr/>
              <a:t>12/15/2016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B9723-2437-47C8-833A-EDB2EBB6A5A1}" type="datetime1">
              <a:rPr lang="en-US" smtClean="0"/>
              <a:pPr/>
              <a:t>12/15/2016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C9E6-3B8B-4571-9128-858A99C98B86}" type="datetime1">
              <a:rPr lang="en-US" smtClean="0"/>
              <a:pPr/>
              <a:t>12/15/2016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141EB-C6BD-49FF-BC05-BF0312C62789}" type="datetime1">
              <a:rPr lang="en-US" smtClean="0"/>
              <a:pPr/>
              <a:t>12/15/2016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1E575-74B0-4F22-8519-3F96FB7A2B3A}" type="datetime1">
              <a:rPr lang="en-US" smtClean="0"/>
              <a:pPr/>
              <a:t>12/15/2016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3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jpeg"/><Relationship Id="rId7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36.emf"/><Relationship Id="rId18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21" Type="http://schemas.openxmlformats.org/officeDocument/2006/relationships/image" Target="../media/image40.wmf"/><Relationship Id="rId7" Type="http://schemas.openxmlformats.org/officeDocument/2006/relationships/image" Target="../media/image43.png"/><Relationship Id="rId12" Type="http://schemas.openxmlformats.org/officeDocument/2006/relationships/oleObject" Target="../embeddings/oleObject3.bin"/><Relationship Id="rId17" Type="http://schemas.openxmlformats.org/officeDocument/2006/relationships/image" Target="../media/image38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5.bin"/><Relationship Id="rId20" Type="http://schemas.openxmlformats.org/officeDocument/2006/relationships/oleObject" Target="../embeddings/oleObject7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png"/><Relationship Id="rId11" Type="http://schemas.openxmlformats.org/officeDocument/2006/relationships/image" Target="../media/image35.emf"/><Relationship Id="rId5" Type="http://schemas.openxmlformats.org/officeDocument/2006/relationships/image" Target="../media/image41.png"/><Relationship Id="rId15" Type="http://schemas.openxmlformats.org/officeDocument/2006/relationships/image" Target="../media/image37.emf"/><Relationship Id="rId10" Type="http://schemas.openxmlformats.org/officeDocument/2006/relationships/oleObject" Target="../embeddings/oleObject2.bin"/><Relationship Id="rId19" Type="http://schemas.openxmlformats.org/officeDocument/2006/relationships/image" Target="../media/image39.wmf"/><Relationship Id="rId4" Type="http://schemas.openxmlformats.org/officeDocument/2006/relationships/image" Target="../media/image34.wmf"/><Relationship Id="rId9" Type="http://schemas.openxmlformats.org/officeDocument/2006/relationships/image" Target="../media/image45.jpeg"/><Relationship Id="rId14" Type="http://schemas.openxmlformats.org/officeDocument/2006/relationships/oleObject" Target="../embeddings/oleObject4.bin"/><Relationship Id="rId22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image" Target="../media/image49.jpeg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7" Type="http://schemas.openxmlformats.org/officeDocument/2006/relationships/image" Target="../media/image56.w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emf"/><Relationship Id="rId5" Type="http://schemas.openxmlformats.org/officeDocument/2006/relationships/image" Target="../media/image54.wmf"/><Relationship Id="rId4" Type="http://schemas.openxmlformats.org/officeDocument/2006/relationships/image" Target="../media/image5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5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506" y="609601"/>
            <a:ext cx="7772400" cy="457200"/>
          </a:xfrm>
        </p:spPr>
        <p:txBody>
          <a:bodyPr>
            <a:normAutofit fontScale="90000"/>
          </a:bodyPr>
          <a:lstStyle/>
          <a:p>
            <a:r>
              <a:rPr lang="en-US" sz="18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8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2500" y="1524000"/>
            <a:ext cx="7239000" cy="571618"/>
          </a:xfrm>
        </p:spPr>
        <p:txBody>
          <a:bodyPr>
            <a:noAutofit/>
          </a:bodyPr>
          <a:lstStyle/>
          <a:p>
            <a:r>
              <a:rPr lang="sr-Latn-BA" sz="2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P</a:t>
            </a:r>
            <a:r>
              <a:rPr lang="it-IT" sz="280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artner</a:t>
            </a:r>
            <a:r>
              <a:rPr lang="it-IT" sz="2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it-IT" sz="280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presentation</a:t>
            </a:r>
            <a:r>
              <a:rPr lang="it-IT" sz="2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– </a:t>
            </a:r>
            <a:r>
              <a:rPr lang="it-IT" sz="280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University</a:t>
            </a:r>
            <a:r>
              <a:rPr lang="it-IT" sz="2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of Messina</a:t>
            </a:r>
            <a:endParaRPr lang="bs-Latn-BA" sz="2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668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685800" y="2667000"/>
            <a:ext cx="7772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8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Prof. Giuseppe Tito </a:t>
            </a:r>
            <a:r>
              <a:rPr lang="it-IT" sz="1800" dirty="0" err="1" smtClean="0">
                <a:solidFill>
                  <a:srgbClr val="002060"/>
                </a:solidFill>
                <a:latin typeface="Book Antiqua" panose="02040602050305030304" pitchFamily="18" charset="0"/>
              </a:rPr>
              <a:t>Aronica</a:t>
            </a:r>
            <a:endParaRPr lang="sr-Latn-BA" sz="1800" dirty="0" smtClean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r>
              <a:rPr lang="it-IT" sz="1800" dirty="0" err="1" smtClean="0">
                <a:solidFill>
                  <a:srgbClr val="002060"/>
                </a:solidFill>
                <a:latin typeface="Book Antiqua" panose="02040602050305030304" pitchFamily="18" charset="0"/>
              </a:rPr>
              <a:t>University</a:t>
            </a:r>
            <a:r>
              <a:rPr lang="it-IT" sz="18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 of Messina – </a:t>
            </a:r>
            <a:r>
              <a:rPr lang="it-IT" sz="1800" dirty="0" err="1" smtClean="0">
                <a:solidFill>
                  <a:srgbClr val="002060"/>
                </a:solidFill>
                <a:latin typeface="Book Antiqua" panose="02040602050305030304" pitchFamily="18" charset="0"/>
              </a:rPr>
              <a:t>Department</a:t>
            </a:r>
            <a:r>
              <a:rPr lang="it-IT" sz="18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 of </a:t>
            </a:r>
            <a:r>
              <a:rPr lang="it-IT" sz="1800" dirty="0" err="1" smtClean="0">
                <a:solidFill>
                  <a:srgbClr val="002060"/>
                </a:solidFill>
                <a:latin typeface="Book Antiqua" panose="02040602050305030304" pitchFamily="18" charset="0"/>
              </a:rPr>
              <a:t>Engineering</a:t>
            </a:r>
            <a:r>
              <a:rPr lang="it-IT" sz="18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, ITALY</a:t>
            </a:r>
            <a:endParaRPr lang="bs-Latn-BA" sz="18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5800" y="5029200"/>
            <a:ext cx="7772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800" dirty="0" err="1" smtClean="0">
                <a:solidFill>
                  <a:srgbClr val="002060"/>
                </a:solidFill>
                <a:latin typeface="Book Antiqua" panose="02040602050305030304" pitchFamily="18" charset="0"/>
              </a:rPr>
              <a:t>NatRisk</a:t>
            </a:r>
            <a:r>
              <a:rPr lang="it-IT" sz="18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 Kick-off meeting</a:t>
            </a:r>
          </a:p>
          <a:p>
            <a:r>
              <a:rPr lang="it-IT" sz="1800" dirty="0" err="1" smtClean="0">
                <a:solidFill>
                  <a:srgbClr val="002060"/>
                </a:solidFill>
                <a:latin typeface="Book Antiqua" panose="02040602050305030304" pitchFamily="18" charset="0"/>
              </a:rPr>
              <a:t>Nis</a:t>
            </a:r>
            <a:r>
              <a:rPr lang="it-IT" sz="18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, Serbia 15</a:t>
            </a:r>
            <a:r>
              <a:rPr lang="it-IT" sz="1800" baseline="300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th</a:t>
            </a:r>
            <a:r>
              <a:rPr lang="it-IT" sz="18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it-IT" sz="1800" dirty="0" err="1" smtClean="0">
                <a:solidFill>
                  <a:srgbClr val="002060"/>
                </a:solidFill>
                <a:latin typeface="Book Antiqua" panose="02040602050305030304" pitchFamily="18" charset="0"/>
              </a:rPr>
              <a:t>December</a:t>
            </a:r>
            <a:r>
              <a:rPr lang="it-IT" sz="18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 2016</a:t>
            </a:r>
            <a:endParaRPr lang="bs-Latn-BA" sz="18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6057781"/>
            <a:ext cx="9144000" cy="8002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200" dirty="0">
                <a:effectLst/>
                <a:latin typeface="Book Antiqua"/>
                <a:ea typeface="Calibri"/>
                <a:cs typeface="Times New Roman"/>
              </a:rPr>
              <a:t>Project number:  </a:t>
            </a:r>
            <a:r>
              <a:rPr lang="sr-Latn-RS" sz="1200" smtClean="0">
                <a:effectLst/>
                <a:latin typeface="Book Antiqua"/>
                <a:ea typeface="Calibri"/>
                <a:cs typeface="Times New Roman"/>
              </a:rPr>
              <a:t>5</a:t>
            </a:r>
            <a:r>
              <a:rPr lang="en-US" sz="1200" smtClean="0">
                <a:latin typeface="Book Antiqua"/>
                <a:ea typeface="Calibri"/>
                <a:cs typeface="Times New Roman"/>
              </a:rPr>
              <a:t>73806-EPP-1-2016-1-RS-EPPKA2-CBHE-JP</a:t>
            </a:r>
            <a:endParaRPr lang="bs-Latn-BA" sz="1200" dirty="0">
              <a:latin typeface="Book Antiqua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effectLst/>
                <a:latin typeface="Book Antiqua"/>
                <a:ea typeface="Calibri"/>
                <a:cs typeface="Times New Roman"/>
              </a:rPr>
              <a:t> </a:t>
            </a:r>
            <a:endParaRPr lang="bs-Latn-BA" sz="1200" dirty="0">
              <a:effectLst/>
              <a:latin typeface="Book Antiqua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bs-Latn-BA" sz="1100" i="1" dirty="0">
                <a:effectLst/>
                <a:latin typeface="Book Antiqua"/>
                <a:ea typeface="Calibri"/>
                <a:cs typeface="Times New Roman"/>
              </a:rPr>
              <a:t>"This project has been funded with support from the European Commission. This publication </a:t>
            </a:r>
            <a:r>
              <a:rPr lang="bs-Latn-BA" sz="1100" i="1" dirty="0" smtClean="0">
                <a:effectLst/>
                <a:latin typeface="Book Antiqua"/>
                <a:ea typeface="Calibri"/>
                <a:cs typeface="Times New Roman"/>
              </a:rPr>
              <a:t>reflects </a:t>
            </a:r>
            <a:r>
              <a:rPr lang="bs-Latn-BA" sz="1100" i="1" dirty="0">
                <a:effectLst/>
                <a:latin typeface="Book Antiqua"/>
                <a:ea typeface="Calibri"/>
                <a:cs typeface="Times New Roman"/>
              </a:rPr>
              <a:t>the views only of the author, and the Commission cannot be held responsible for any use which may be made of the information contained therein"</a:t>
            </a:r>
            <a:endParaRPr lang="bs-Latn-BA" sz="1200" dirty="0">
              <a:effectLst/>
              <a:latin typeface="Book Antiqua"/>
              <a:ea typeface="Calibri"/>
              <a:cs typeface="Times New Roman"/>
            </a:endParaRPr>
          </a:p>
        </p:txBody>
      </p:sp>
      <p:pic>
        <p:nvPicPr>
          <p:cNvPr id="15" name="Picture 14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363" y="3619382"/>
            <a:ext cx="1329274" cy="142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95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sp>
        <p:nvSpPr>
          <p:cNvPr id="39" name="Title 1"/>
          <p:cNvSpPr txBox="1">
            <a:spLocks/>
          </p:cNvSpPr>
          <p:nvPr/>
        </p:nvSpPr>
        <p:spPr>
          <a:xfrm>
            <a:off x="228599" y="1533407"/>
            <a:ext cx="8671334" cy="60019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it-IT" sz="18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Prof. Ernesto </a:t>
            </a:r>
            <a:r>
              <a:rPr lang="it-IT" sz="1800" dirty="0">
                <a:solidFill>
                  <a:srgbClr val="002060"/>
                </a:solidFill>
                <a:latin typeface="Book Antiqua" panose="02040602050305030304" pitchFamily="18" charset="0"/>
              </a:rPr>
              <a:t>Cascone, </a:t>
            </a:r>
            <a:r>
              <a:rPr lang="it-IT" sz="18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Ph.D</a:t>
            </a:r>
            <a:r>
              <a:rPr lang="it-IT" sz="1800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en-US" sz="1800" dirty="0">
                <a:latin typeface="Book Antiqua" panose="02040602050305030304" pitchFamily="18" charset="0"/>
              </a:rPr>
              <a:t>Professor of </a:t>
            </a:r>
            <a:r>
              <a:rPr lang="en-US" sz="1800" dirty="0" smtClean="0">
                <a:latin typeface="Book Antiqua" panose="02040602050305030304" pitchFamily="18" charset="0"/>
              </a:rPr>
              <a:t>Soil Mechanics and Geotechnics </a:t>
            </a:r>
            <a:r>
              <a:rPr lang="en-US" sz="1800" dirty="0">
                <a:latin typeface="Book Antiqua" panose="02040602050305030304" pitchFamily="18" charset="0"/>
              </a:rPr>
              <a:t>at </a:t>
            </a:r>
            <a:r>
              <a:rPr lang="en-GB" sz="1800" dirty="0">
                <a:latin typeface="Book Antiqua" panose="02040602050305030304" pitchFamily="18" charset="0"/>
              </a:rPr>
              <a:t>Department of Engineering</a:t>
            </a:r>
            <a:endParaRPr lang="sr-Latn-BA" sz="1800" dirty="0" smtClean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28601" y="2367677"/>
            <a:ext cx="6019800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tabLst>
                <a:tab pos="2317115" algn="l"/>
                <a:tab pos="3396615" algn="l"/>
                <a:tab pos="5074920" algn="l"/>
                <a:tab pos="5974715" algn="l"/>
                <a:tab pos="6844030" algn="l"/>
              </a:tabLst>
            </a:pPr>
            <a:r>
              <a:rPr lang="en-US" u="sng" dirty="0"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Relevant skills</a:t>
            </a:r>
            <a:endParaRPr lang="it-IT" u="sng" dirty="0">
              <a:latin typeface="Book Antiqua" panose="020406020503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1200"/>
              </a:spcAft>
              <a:buFont typeface="Symbol" panose="05050102010706020507" pitchFamily="18" charset="2"/>
              <a:buChar char=""/>
              <a:tabLst>
                <a:tab pos="2317115" algn="l"/>
                <a:tab pos="3396615" algn="l"/>
                <a:tab pos="5074920" algn="l"/>
                <a:tab pos="5974715" algn="l"/>
                <a:tab pos="6844030" algn="l"/>
              </a:tabLst>
            </a:pPr>
            <a:r>
              <a:rPr lang="en-US" dirty="0"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geotechnical engineering</a:t>
            </a:r>
            <a:endParaRPr lang="it-IT" dirty="0">
              <a:latin typeface="Book Antiqua" panose="020406020503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1200"/>
              </a:spcAft>
              <a:buFont typeface="Symbol" panose="05050102010706020507" pitchFamily="18" charset="2"/>
              <a:buChar char=""/>
              <a:tabLst>
                <a:tab pos="2317115" algn="l"/>
                <a:tab pos="3396615" algn="l"/>
                <a:tab pos="5074920" algn="l"/>
                <a:tab pos="5974715" algn="l"/>
                <a:tab pos="6844030" algn="l"/>
              </a:tabLst>
            </a:pPr>
            <a:r>
              <a:rPr lang="en-US" dirty="0"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analysis of seismic stability condition of earth retaining structures and evaluation of earthquake-induced permanent displacements for performance-based design</a:t>
            </a:r>
            <a:endParaRPr lang="it-IT" dirty="0">
              <a:latin typeface="Book Antiqua" panose="020406020503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1200"/>
              </a:spcAft>
              <a:buFont typeface="Symbol" panose="05050102010706020507" pitchFamily="18" charset="2"/>
              <a:buChar char=""/>
              <a:tabLst>
                <a:tab pos="2317115" algn="l"/>
                <a:tab pos="3396615" algn="l"/>
                <a:tab pos="5074920" algn="l"/>
                <a:tab pos="5974715" algn="l"/>
                <a:tab pos="6844030" algn="l"/>
              </a:tabLst>
            </a:pPr>
            <a:r>
              <a:rPr lang="en-US" dirty="0"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improvement of soft ground mechanical properties through preloading and vertical drains</a:t>
            </a:r>
            <a:endParaRPr lang="it-IT" dirty="0">
              <a:latin typeface="Book Antiqua" panose="020406020503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1200"/>
              </a:spcAft>
              <a:buFont typeface="Symbol" panose="05050102010706020507" pitchFamily="18" charset="2"/>
              <a:buChar char=""/>
              <a:tabLst>
                <a:tab pos="2317115" algn="l"/>
                <a:tab pos="3396615" algn="l"/>
                <a:tab pos="5074920" algn="l"/>
                <a:tab pos="5974715" algn="l"/>
                <a:tab pos="6844030" algn="l"/>
              </a:tabLst>
            </a:pPr>
            <a:r>
              <a:rPr lang="en-US" dirty="0"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evaluation of static and seismic stability conditions of natural slopes accounting for cyclic behavior of soils </a:t>
            </a:r>
            <a:endParaRPr lang="it-IT" dirty="0">
              <a:effectLst/>
              <a:latin typeface="Book Antiqua" panose="020406020503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142257" y="3904725"/>
            <a:ext cx="3157198" cy="2358154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228600" y="876182"/>
            <a:ext cx="6400800" cy="5716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People </a:t>
            </a:r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involved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in the </a:t>
            </a:r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project</a:t>
            </a:r>
            <a:endParaRPr lang="bs-Latn-BA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64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sp>
        <p:nvSpPr>
          <p:cNvPr id="36" name="Subtitle 2"/>
          <p:cNvSpPr txBox="1">
            <a:spLocks/>
          </p:cNvSpPr>
          <p:nvPr/>
        </p:nvSpPr>
        <p:spPr>
          <a:xfrm>
            <a:off x="228600" y="876182"/>
            <a:ext cx="6400800" cy="5716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People </a:t>
            </a:r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involved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in the </a:t>
            </a:r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project</a:t>
            </a:r>
            <a:endParaRPr lang="bs-Latn-BA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8599" y="1523883"/>
            <a:ext cx="8637097" cy="91451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it-IT" sz="18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Prof. Giovanni Randazzo,</a:t>
            </a:r>
            <a:r>
              <a:rPr lang="en-US" sz="180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en-US" sz="1800" dirty="0">
                <a:latin typeface="Book Antiqua" panose="02040602050305030304" pitchFamily="18" charset="0"/>
              </a:rPr>
              <a:t>Professor of Coastal Geomorphology at Department of Mathematic and Informatics Sciences, Physic Sciences and Earth </a:t>
            </a:r>
            <a:r>
              <a:rPr lang="en-US" sz="1800" dirty="0" smtClean="0">
                <a:latin typeface="Book Antiqua" panose="02040602050305030304" pitchFamily="18" charset="0"/>
              </a:rPr>
              <a:t>Sciences</a:t>
            </a:r>
            <a:endParaRPr lang="en-US" sz="1800" dirty="0">
              <a:latin typeface="Book Antiqua" panose="02040602050305030304" pitchFamily="18" charset="0"/>
            </a:endParaRPr>
          </a:p>
          <a:p>
            <a:pPr algn="l"/>
            <a:r>
              <a:rPr lang="en-US" sz="1800" dirty="0">
                <a:latin typeface="Book Antiqua" panose="02040602050305030304" pitchFamily="18" charset="0"/>
              </a:rPr>
              <a:t>Geomorphologist, Coastal Territorial Planner, Aerial Drone Cartographer</a:t>
            </a:r>
            <a:r>
              <a:rPr lang="it-IT" sz="1800" dirty="0" smtClean="0">
                <a:latin typeface="Book Antiqua" panose="02040602050305030304" pitchFamily="18" charset="0"/>
              </a:rPr>
              <a:t> </a:t>
            </a:r>
            <a:endParaRPr lang="sr-Latn-BA" sz="1800" dirty="0" smtClean="0">
              <a:latin typeface="Book Antiqua" panose="02040602050305030304" pitchFamily="18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28600" y="2564755"/>
            <a:ext cx="5867400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tabLst>
                <a:tab pos="2317115" algn="l"/>
                <a:tab pos="3396615" algn="l"/>
                <a:tab pos="5074920" algn="l"/>
                <a:tab pos="5974715" algn="l"/>
                <a:tab pos="6844030" algn="l"/>
              </a:tabLst>
            </a:pPr>
            <a:r>
              <a:rPr lang="en-US" u="sng" dirty="0"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Relevant </a:t>
            </a:r>
            <a:r>
              <a:rPr lang="en-US" u="sng" dirty="0" smtClean="0"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skills</a:t>
            </a:r>
            <a:endParaRPr lang="en-US" u="sng" dirty="0" smtClean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spcAft>
                <a:spcPts val="1200"/>
              </a:spcAft>
              <a:buFont typeface="Arial"/>
              <a:buChar char="•"/>
            </a:pPr>
            <a:r>
              <a:rPr lang="it-IT" dirty="0" smtClean="0">
                <a:latin typeface="Book Antiqua" panose="02040602050305030304" pitchFamily="18" charset="0"/>
              </a:rPr>
              <a:t>DRONE LAB (</a:t>
            </a:r>
            <a:r>
              <a:rPr lang="en-US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Unmanned Aerial Vehicles  </a:t>
            </a:r>
            <a:r>
              <a:rPr lang="en-US" dirty="0" smtClean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UAV</a:t>
            </a:r>
            <a:r>
              <a:rPr lang="en-US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it-IT" dirty="0" smtClean="0">
                <a:latin typeface="Book Antiqua" panose="02040602050305030304" pitchFamily="18" charset="0"/>
              </a:rPr>
              <a:t> to </a:t>
            </a:r>
            <a:r>
              <a:rPr lang="it-IT" dirty="0" err="1" smtClean="0">
                <a:latin typeface="Book Antiqua" panose="02040602050305030304" pitchFamily="18" charset="0"/>
              </a:rPr>
              <a:t>develop</a:t>
            </a:r>
            <a:r>
              <a:rPr lang="it-IT" dirty="0" smtClean="0">
                <a:latin typeface="Book Antiqua" panose="02040602050305030304" pitchFamily="18" charset="0"/>
              </a:rPr>
              <a:t> </a:t>
            </a:r>
            <a:r>
              <a:rPr lang="it-IT" dirty="0">
                <a:latin typeface="Book Antiqua" panose="02040602050305030304" pitchFamily="18" charset="0"/>
              </a:rPr>
              <a:t>and </a:t>
            </a:r>
            <a:r>
              <a:rPr lang="it-IT" dirty="0" err="1">
                <a:latin typeface="Book Antiqua" panose="02040602050305030304" pitchFamily="18" charset="0"/>
              </a:rPr>
              <a:t>implement</a:t>
            </a:r>
            <a:r>
              <a:rPr lang="it-IT" dirty="0">
                <a:latin typeface="Book Antiqua" panose="02040602050305030304" pitchFamily="18" charset="0"/>
              </a:rPr>
              <a:t> </a:t>
            </a:r>
            <a:r>
              <a:rPr lang="it-IT" dirty="0" err="1" smtClean="0">
                <a:latin typeface="Book Antiqua" panose="02040602050305030304" pitchFamily="18" charset="0"/>
              </a:rPr>
              <a:t>aerial</a:t>
            </a:r>
            <a:r>
              <a:rPr lang="it-IT" dirty="0" smtClean="0">
                <a:latin typeface="Book Antiqua" panose="02040602050305030304" pitchFamily="18" charset="0"/>
              </a:rPr>
              <a:t> </a:t>
            </a:r>
            <a:r>
              <a:rPr lang="it-IT" dirty="0">
                <a:latin typeface="Book Antiqua" panose="02040602050305030304" pitchFamily="18" charset="0"/>
              </a:rPr>
              <a:t>UAV </a:t>
            </a:r>
            <a:r>
              <a:rPr lang="it-IT" dirty="0" err="1">
                <a:latin typeface="Book Antiqua" panose="02040602050305030304" pitchFamily="18" charset="0"/>
              </a:rPr>
              <a:t>platform</a:t>
            </a:r>
            <a:r>
              <a:rPr lang="it-IT" dirty="0">
                <a:latin typeface="Book Antiqua" panose="02040602050305030304" pitchFamily="18" charset="0"/>
              </a:rPr>
              <a:t> for </a:t>
            </a:r>
            <a:r>
              <a:rPr lang="it-IT" dirty="0" err="1">
                <a:latin typeface="Book Antiqua" panose="02040602050305030304" pitchFamily="18" charset="0"/>
              </a:rPr>
              <a:t>capturing</a:t>
            </a:r>
            <a:r>
              <a:rPr lang="it-IT" dirty="0">
                <a:latin typeface="Book Antiqua" panose="02040602050305030304" pitchFamily="18" charset="0"/>
              </a:rPr>
              <a:t> light and/or </a:t>
            </a:r>
            <a:r>
              <a:rPr lang="it-IT" dirty="0" err="1">
                <a:latin typeface="Book Antiqua" panose="02040602050305030304" pitchFamily="18" charset="0"/>
              </a:rPr>
              <a:t>hyperspectral</a:t>
            </a:r>
            <a:r>
              <a:rPr lang="it-IT" dirty="0">
                <a:latin typeface="Book Antiqua" panose="02040602050305030304" pitchFamily="18" charset="0"/>
              </a:rPr>
              <a:t> </a:t>
            </a:r>
            <a:r>
              <a:rPr lang="it-IT" dirty="0" err="1">
                <a:latin typeface="Book Antiqua" panose="02040602050305030304" pitchFamily="18" charset="0"/>
              </a:rPr>
              <a:t>photographs</a:t>
            </a:r>
            <a:r>
              <a:rPr lang="it-IT" dirty="0">
                <a:latin typeface="Book Antiqua" panose="02040602050305030304" pitchFamily="18" charset="0"/>
              </a:rPr>
              <a:t> of </a:t>
            </a:r>
            <a:r>
              <a:rPr lang="it-IT" dirty="0" smtClean="0">
                <a:latin typeface="Book Antiqua" panose="02040602050305030304" pitchFamily="18" charset="0"/>
              </a:rPr>
              <a:t>the </a:t>
            </a:r>
            <a:r>
              <a:rPr lang="it-IT" dirty="0" err="1" smtClean="0">
                <a:latin typeface="Book Antiqua" panose="02040602050305030304" pitchFamily="18" charset="0"/>
              </a:rPr>
              <a:t>land</a:t>
            </a:r>
            <a:r>
              <a:rPr lang="it-IT" dirty="0" smtClean="0">
                <a:latin typeface="Book Antiqua" panose="02040602050305030304" pitchFamily="18" charset="0"/>
              </a:rPr>
              <a:t> </a:t>
            </a:r>
            <a:r>
              <a:rPr lang="it-IT" dirty="0" err="1" smtClean="0">
                <a:latin typeface="Book Antiqua" panose="02040602050305030304" pitchFamily="18" charset="0"/>
              </a:rPr>
              <a:t>surface</a:t>
            </a:r>
            <a:endParaRPr lang="en-US" dirty="0" smtClean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spcAft>
                <a:spcPts val="1200"/>
              </a:spcAft>
              <a:buFont typeface="Arial"/>
              <a:buChar char="•"/>
            </a:pPr>
            <a:r>
              <a:rPr lang="en-US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dirty="0" smtClean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artography </a:t>
            </a:r>
            <a:r>
              <a:rPr lang="en-US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via </a:t>
            </a:r>
            <a:r>
              <a:rPr lang="en-US" dirty="0" smtClean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DRONE using </a:t>
            </a:r>
            <a:r>
              <a:rPr lang="en-US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HD cameras, laser scanner </a:t>
            </a:r>
            <a:r>
              <a:rPr lang="en-US" dirty="0" smtClean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thermal </a:t>
            </a:r>
            <a:r>
              <a:rPr lang="en-US" dirty="0" smtClean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spectral imaging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Coastal Geomorphology</a:t>
            </a:r>
            <a:endParaRPr lang="it-IT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2"/>
          <a:stretch/>
        </p:blipFill>
        <p:spPr>
          <a:xfrm>
            <a:off x="6665035" y="3465342"/>
            <a:ext cx="2250365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95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sp>
        <p:nvSpPr>
          <p:cNvPr id="41" name="Title 1"/>
          <p:cNvSpPr txBox="1">
            <a:spLocks/>
          </p:cNvSpPr>
          <p:nvPr/>
        </p:nvSpPr>
        <p:spPr>
          <a:xfrm>
            <a:off x="228600" y="1524000"/>
            <a:ext cx="8610600" cy="99060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it-IT" sz="18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Prof. Giancarlo Neri, </a:t>
            </a:r>
            <a:r>
              <a:rPr lang="en-US" sz="1800" dirty="0">
                <a:latin typeface="Book Antiqua" panose="02040602050305030304" pitchFamily="18" charset="0"/>
              </a:rPr>
              <a:t>Professor of Solid Earth Geophysics at Department of Mathematic and Informatics Sciences, Physic Sciences and Earth Sciences</a:t>
            </a:r>
          </a:p>
          <a:p>
            <a:pPr algn="just"/>
            <a:r>
              <a:rPr lang="en-US" sz="1800" dirty="0">
                <a:latin typeface="Book Antiqua" panose="02040602050305030304" pitchFamily="18" charset="0"/>
              </a:rPr>
              <a:t>Geophysicist, Seismology and Volcano Physics </a:t>
            </a:r>
            <a:r>
              <a:rPr lang="en-US" sz="1800" dirty="0" smtClean="0">
                <a:latin typeface="Book Antiqua" panose="02040602050305030304" pitchFamily="18" charset="0"/>
              </a:rPr>
              <a:t>expert</a:t>
            </a:r>
            <a:endParaRPr lang="sr-Latn-BA" sz="1800" dirty="0" smtClean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28600" y="2753648"/>
            <a:ext cx="8568519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  <a:tabLst>
                <a:tab pos="2317115" algn="l"/>
                <a:tab pos="3396615" algn="l"/>
                <a:tab pos="5074920" algn="l"/>
                <a:tab pos="5974715" algn="l"/>
                <a:tab pos="6844030" algn="l"/>
              </a:tabLst>
            </a:pPr>
            <a:r>
              <a:rPr lang="en-US" dirty="0"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Relevant skills</a:t>
            </a:r>
            <a:endParaRPr lang="it-IT" dirty="0">
              <a:latin typeface="Book Antiqua" panose="020406020503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GB" dirty="0" smtClean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Investigation </a:t>
            </a:r>
            <a:r>
              <a:rPr lang="en-GB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seismicity of Italy and Mediterranean region for identification of active faults, detection of </a:t>
            </a:r>
            <a:r>
              <a:rPr lang="en-GB" dirty="0" err="1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seismogenic</a:t>
            </a:r>
            <a:r>
              <a:rPr lang="en-GB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stress and seismic strain and modelling of local-to-regional scale geodynamic processes;</a:t>
            </a:r>
            <a:endParaRPr lang="it-IT" dirty="0">
              <a:latin typeface="Book Antiqua" panose="020406020503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GB" dirty="0" smtClean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Development </a:t>
            </a:r>
            <a:r>
              <a:rPr lang="en-GB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tests of new methods for </a:t>
            </a:r>
            <a:r>
              <a:rPr lang="en-GB" dirty="0" err="1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hypocenter</a:t>
            </a:r>
            <a:r>
              <a:rPr lang="en-GB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location, stress inversion and analysis of earthquake temporal patterns, </a:t>
            </a:r>
            <a:r>
              <a:rPr lang="en-GB" dirty="0" smtClean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Investigation </a:t>
            </a:r>
            <a:r>
              <a:rPr lang="en-GB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crustal properties by tomographic inversion of seismic data and analysis of earthquake statistical distributions in space, time and energy domains.</a:t>
            </a:r>
            <a:endParaRPr lang="it-IT" dirty="0">
              <a:latin typeface="Book Antiqua" panose="020406020503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GB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Modelling of volcanic processes at </a:t>
            </a:r>
            <a:r>
              <a:rPr lang="en-GB" dirty="0" err="1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Vulcano</a:t>
            </a:r>
            <a:r>
              <a:rPr lang="en-GB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Stromboli, Etna and St. Helens volcanoes by investigation of volcano seismicity and other geophysical and geological features related to volcanic fluid dynamics.</a:t>
            </a:r>
            <a:endParaRPr lang="it-IT" dirty="0">
              <a:latin typeface="Book Antiqua" panose="020406020503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GB" dirty="0" smtClean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Estimate </a:t>
            </a:r>
            <a:r>
              <a:rPr lang="en-GB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seismic hazard and risk and applications for civil defence activity</a:t>
            </a:r>
            <a:endParaRPr lang="it-IT" dirty="0">
              <a:effectLst/>
              <a:latin typeface="Book Antiqua" panose="020406020503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28600" y="876182"/>
            <a:ext cx="6400800" cy="5716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People </a:t>
            </a:r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involved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in the </a:t>
            </a:r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project</a:t>
            </a:r>
            <a:endParaRPr lang="bs-Latn-BA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23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sp>
        <p:nvSpPr>
          <p:cNvPr id="36" name="Subtitle 2"/>
          <p:cNvSpPr txBox="1">
            <a:spLocks/>
          </p:cNvSpPr>
          <p:nvPr/>
        </p:nvSpPr>
        <p:spPr>
          <a:xfrm>
            <a:off x="228600" y="923927"/>
            <a:ext cx="8763000" cy="9038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Laboratories supporting research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and educational activities</a:t>
            </a:r>
            <a:endParaRPr lang="en-US" sz="2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563533" y="1989677"/>
            <a:ext cx="5802313" cy="369332"/>
          </a:xfrm>
          <a:prstGeom prst="rect">
            <a:avLst/>
          </a:prstGeom>
          <a:extLst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tabLst>
                <a:tab pos="2317115" algn="l"/>
                <a:tab pos="3396615" algn="l"/>
                <a:tab pos="5074920" algn="l"/>
                <a:tab pos="5974715" algn="l"/>
                <a:tab pos="6844030" algn="l"/>
              </a:tabLst>
            </a:pPr>
            <a:r>
              <a:rPr lang="en-GB" altLang="it-IT" dirty="0">
                <a:solidFill>
                  <a:srgbClr val="002060"/>
                </a:solidFill>
                <a:latin typeface="Book Antiqua" panose="02040602050305030304" pitchFamily="18" charset="0"/>
              </a:rPr>
              <a:t>Laboratory of Hydraulics and Hydraulic Engineering</a:t>
            </a:r>
          </a:p>
        </p:txBody>
      </p:sp>
      <p:pic>
        <p:nvPicPr>
          <p:cNvPr id="9" name="Picture 8" descr="IMG_97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2590383"/>
            <a:ext cx="4217987" cy="281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IMG_97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52" y="2590800"/>
            <a:ext cx="4249738" cy="28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4285"/>
          <p:cNvSpPr>
            <a:spLocks noChangeArrowheads="1"/>
          </p:cNvSpPr>
          <p:nvPr/>
        </p:nvSpPr>
        <p:spPr bwMode="auto">
          <a:xfrm>
            <a:off x="712124" y="5629870"/>
            <a:ext cx="3048000" cy="923330"/>
          </a:xfrm>
          <a:prstGeom prst="rect">
            <a:avLst/>
          </a:prstGeom>
          <a:extLst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tabLst>
                <a:tab pos="2317115" algn="l"/>
                <a:tab pos="3396615" algn="l"/>
                <a:tab pos="5074920" algn="l"/>
                <a:tab pos="5974715" algn="l"/>
                <a:tab pos="6844030" algn="l"/>
              </a:tabLst>
            </a:pPr>
            <a:r>
              <a:rPr lang="en-GB" altLang="it-IT" dirty="0">
                <a:solidFill>
                  <a:srgbClr val="002060"/>
                </a:solidFill>
                <a:latin typeface="Book Antiqua" panose="02040602050305030304" pitchFamily="18" charset="0"/>
              </a:rPr>
              <a:t>Oscillating waves flume</a:t>
            </a:r>
          </a:p>
          <a:p>
            <a:pPr algn="just" fontAlgn="base">
              <a:spcBef>
                <a:spcPct val="0"/>
              </a:spcBef>
              <a:tabLst>
                <a:tab pos="2317115" algn="l"/>
                <a:tab pos="3396615" algn="l"/>
                <a:tab pos="5074920" algn="l"/>
                <a:tab pos="5974715" algn="l"/>
                <a:tab pos="6844030" algn="l"/>
              </a:tabLst>
            </a:pPr>
            <a:r>
              <a:rPr lang="en-GB" altLang="it-IT" dirty="0">
                <a:solidFill>
                  <a:srgbClr val="002060"/>
                </a:solidFill>
                <a:latin typeface="Book Antiqua" panose="02040602050305030304" pitchFamily="18" charset="0"/>
              </a:rPr>
              <a:t>Length: 5 m</a:t>
            </a:r>
          </a:p>
          <a:p>
            <a:pPr algn="just" fontAlgn="base">
              <a:spcBef>
                <a:spcPct val="0"/>
              </a:spcBef>
              <a:tabLst>
                <a:tab pos="2317115" algn="l"/>
                <a:tab pos="3396615" algn="l"/>
                <a:tab pos="5074920" algn="l"/>
                <a:tab pos="5974715" algn="l"/>
                <a:tab pos="6844030" algn="l"/>
              </a:tabLst>
            </a:pPr>
            <a:r>
              <a:rPr lang="en-GB" altLang="it-IT" dirty="0">
                <a:solidFill>
                  <a:srgbClr val="002060"/>
                </a:solidFill>
                <a:latin typeface="Book Antiqua" panose="02040602050305030304" pitchFamily="18" charset="0"/>
              </a:rPr>
              <a:t>Cross section: 0.40 x 0.60 m</a:t>
            </a:r>
          </a:p>
        </p:txBody>
      </p:sp>
      <p:sp>
        <p:nvSpPr>
          <p:cNvPr id="15" name="Rectangle 4285"/>
          <p:cNvSpPr>
            <a:spLocks noChangeArrowheads="1"/>
          </p:cNvSpPr>
          <p:nvPr/>
        </p:nvSpPr>
        <p:spPr bwMode="auto">
          <a:xfrm>
            <a:off x="4890293" y="5630625"/>
            <a:ext cx="3962400" cy="923330"/>
          </a:xfrm>
          <a:prstGeom prst="rect">
            <a:avLst/>
          </a:prstGeom>
          <a:extLst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tabLst>
                <a:tab pos="2317115" algn="l"/>
                <a:tab pos="3396615" algn="l"/>
                <a:tab pos="5074920" algn="l"/>
                <a:tab pos="5974715" algn="l"/>
                <a:tab pos="6844030" algn="l"/>
              </a:tabLst>
            </a:pPr>
            <a:r>
              <a:rPr lang="en-GB" altLang="it-IT" dirty="0">
                <a:solidFill>
                  <a:srgbClr val="002060"/>
                </a:solidFill>
                <a:latin typeface="Book Antiqua" panose="02040602050305030304" pitchFamily="18" charset="0"/>
              </a:rPr>
              <a:t>Tilting flume with wave generator</a:t>
            </a:r>
          </a:p>
          <a:p>
            <a:pPr algn="just" fontAlgn="base">
              <a:spcBef>
                <a:spcPct val="0"/>
              </a:spcBef>
              <a:tabLst>
                <a:tab pos="2317115" algn="l"/>
                <a:tab pos="3396615" algn="l"/>
                <a:tab pos="5074920" algn="l"/>
                <a:tab pos="5974715" algn="l"/>
                <a:tab pos="6844030" algn="l"/>
              </a:tabLst>
            </a:pPr>
            <a:r>
              <a:rPr lang="en-GB" altLang="it-IT" dirty="0">
                <a:solidFill>
                  <a:srgbClr val="002060"/>
                </a:solidFill>
                <a:latin typeface="Book Antiqua" panose="02040602050305030304" pitchFamily="18" charset="0"/>
              </a:rPr>
              <a:t>Length: 15m </a:t>
            </a:r>
          </a:p>
          <a:p>
            <a:pPr algn="just" fontAlgn="base">
              <a:spcBef>
                <a:spcPct val="0"/>
              </a:spcBef>
              <a:tabLst>
                <a:tab pos="2317115" algn="l"/>
                <a:tab pos="3396615" algn="l"/>
                <a:tab pos="5074920" algn="l"/>
                <a:tab pos="5974715" algn="l"/>
                <a:tab pos="6844030" algn="l"/>
              </a:tabLst>
            </a:pPr>
            <a:r>
              <a:rPr lang="en-GB" altLang="it-IT" dirty="0">
                <a:solidFill>
                  <a:srgbClr val="002060"/>
                </a:solidFill>
                <a:latin typeface="Book Antiqua" panose="02040602050305030304" pitchFamily="18" charset="0"/>
              </a:rPr>
              <a:t>Cross section: 0.40 x 0.80 m</a:t>
            </a:r>
          </a:p>
        </p:txBody>
      </p:sp>
    </p:spTree>
    <p:extLst>
      <p:ext uri="{BB962C8B-B14F-4D97-AF65-F5344CB8AC3E}">
        <p14:creationId xmlns:p14="http://schemas.microsoft.com/office/powerpoint/2010/main" val="334227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sp>
        <p:nvSpPr>
          <p:cNvPr id="36" name="Subtitle 2"/>
          <p:cNvSpPr txBox="1">
            <a:spLocks/>
          </p:cNvSpPr>
          <p:nvPr/>
        </p:nvSpPr>
        <p:spPr>
          <a:xfrm>
            <a:off x="228600" y="923927"/>
            <a:ext cx="8763000" cy="9038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Laboratories supporting research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and educational activities</a:t>
            </a:r>
            <a:endParaRPr lang="en-US" sz="2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57200" y="1961101"/>
            <a:ext cx="8305800" cy="646331"/>
          </a:xfrm>
          <a:prstGeom prst="rect">
            <a:avLst/>
          </a:prstGeom>
          <a:ex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tabLst>
                <a:tab pos="2317115" algn="l"/>
                <a:tab pos="3396615" algn="l"/>
                <a:tab pos="5074920" algn="l"/>
                <a:tab pos="5974715" algn="l"/>
                <a:tab pos="6844030" algn="l"/>
              </a:tabLst>
            </a:pPr>
            <a:r>
              <a:rPr lang="en-GB" altLang="it-IT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Experimental stations for river monitoring (flash flood and small catchments hydrology) </a:t>
            </a:r>
            <a:endParaRPr lang="en-GB" altLang="it-IT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200400" y="1295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3" t="-4243" r="-1492" b="13026"/>
          <a:stretch/>
        </p:blipFill>
        <p:spPr bwMode="auto">
          <a:xfrm>
            <a:off x="484496" y="2737370"/>
            <a:ext cx="4665417" cy="364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975" y="2737370"/>
            <a:ext cx="2883425" cy="384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6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sp>
        <p:nvSpPr>
          <p:cNvPr id="36" name="Subtitle 2"/>
          <p:cNvSpPr txBox="1">
            <a:spLocks/>
          </p:cNvSpPr>
          <p:nvPr/>
        </p:nvSpPr>
        <p:spPr>
          <a:xfrm>
            <a:off x="228600" y="923927"/>
            <a:ext cx="8763000" cy="9048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7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Laboratories supporting research </a:t>
            </a:r>
            <a:r>
              <a:rPr lang="en-US" sz="27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and educational activities</a:t>
            </a:r>
            <a:endParaRPr lang="en-US" sz="27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27262" y="1876731"/>
            <a:ext cx="8189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ts val="0"/>
              </a:spcAft>
              <a:tabLst>
                <a:tab pos="2317115" algn="l"/>
                <a:tab pos="3396615" algn="l"/>
                <a:tab pos="5074920" algn="l"/>
                <a:tab pos="5974715" algn="l"/>
                <a:tab pos="6844030" algn="l"/>
              </a:tabLst>
            </a:pPr>
            <a:r>
              <a:rPr lang="en-GB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EUROLAB </a:t>
            </a:r>
            <a:r>
              <a:rPr lang="en-GB" dirty="0">
                <a:solidFill>
                  <a:srgbClr val="002060"/>
                </a:solidFill>
                <a:latin typeface="Book Antiqua" panose="02040602050305030304" pitchFamily="18" charset="0"/>
              </a:rPr>
              <a:t>- Laboratory of Structural Engineering of </a:t>
            </a:r>
            <a:r>
              <a:rPr lang="en-GB" dirty="0" err="1">
                <a:solidFill>
                  <a:srgbClr val="002060"/>
                </a:solidFill>
                <a:latin typeface="Book Antiqua" panose="02040602050305030304" pitchFamily="18" charset="0"/>
              </a:rPr>
              <a:t>Center</a:t>
            </a:r>
            <a:r>
              <a:rPr lang="en-GB" dirty="0">
                <a:solidFill>
                  <a:srgbClr val="002060"/>
                </a:solidFill>
                <a:latin typeface="Book Antiqua" panose="02040602050305030304" pitchFamily="18" charset="0"/>
              </a:rPr>
              <a:t> of Excellence, Research and Innovation for large Structures and Infrastructures (C.E.R.I.S.I.)</a:t>
            </a:r>
          </a:p>
        </p:txBody>
      </p:sp>
      <p:pic>
        <p:nvPicPr>
          <p:cNvPr id="5123" name="Immagine 27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19" y="4972050"/>
            <a:ext cx="3081338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Immagine 27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62" y="2819400"/>
            <a:ext cx="2595563" cy="206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Immagine 27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570" y="2819400"/>
            <a:ext cx="3578225" cy="207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Immagine 27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833" y="2819400"/>
            <a:ext cx="1882775" cy="333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-527050" y="2019727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3168187" y="5330013"/>
            <a:ext cx="35814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>
                <a:tab pos="2317115" algn="l"/>
                <a:tab pos="3396615" algn="l"/>
                <a:tab pos="5074920" algn="l"/>
                <a:tab pos="5974715" algn="l"/>
                <a:tab pos="6844030" algn="l"/>
              </a:tabLst>
            </a:pPr>
            <a:r>
              <a:rPr lang="en-GB" dirty="0">
                <a:solidFill>
                  <a:srgbClr val="002060"/>
                </a:solidFill>
                <a:latin typeface="Book Antiqua" panose="02040602050305030304" pitchFamily="18" charset="0"/>
              </a:rPr>
              <a:t>New laboratory for testing great base-isolators, dampers and bridge cables</a:t>
            </a:r>
            <a:endParaRPr lang="it-IT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-527050" y="2934127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565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sp>
        <p:nvSpPr>
          <p:cNvPr id="36" name="Subtitle 2"/>
          <p:cNvSpPr txBox="1">
            <a:spLocks/>
          </p:cNvSpPr>
          <p:nvPr/>
        </p:nvSpPr>
        <p:spPr>
          <a:xfrm>
            <a:off x="228600" y="923927"/>
            <a:ext cx="8763000" cy="9048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7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Laboratories supporting research </a:t>
            </a:r>
            <a:r>
              <a:rPr lang="en-US" sz="27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and educational activities</a:t>
            </a:r>
            <a:endParaRPr lang="en-US" sz="27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27262" y="1876731"/>
            <a:ext cx="8189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ts val="0"/>
              </a:spcAft>
              <a:tabLst>
                <a:tab pos="2317115" algn="l"/>
                <a:tab pos="3396615" algn="l"/>
                <a:tab pos="5074920" algn="l"/>
                <a:tab pos="5974715" algn="l"/>
                <a:tab pos="6844030" algn="l"/>
              </a:tabLst>
            </a:pPr>
            <a:r>
              <a:rPr lang="en-GB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EUROLAB </a:t>
            </a:r>
            <a:r>
              <a:rPr lang="en-GB" dirty="0">
                <a:solidFill>
                  <a:srgbClr val="002060"/>
                </a:solidFill>
                <a:latin typeface="Book Antiqua" panose="02040602050305030304" pitchFamily="18" charset="0"/>
              </a:rPr>
              <a:t>- Laboratory of Structural Engineering of </a:t>
            </a:r>
            <a:r>
              <a:rPr lang="en-GB" dirty="0" err="1">
                <a:solidFill>
                  <a:srgbClr val="002060"/>
                </a:solidFill>
                <a:latin typeface="Book Antiqua" panose="02040602050305030304" pitchFamily="18" charset="0"/>
              </a:rPr>
              <a:t>Center</a:t>
            </a:r>
            <a:r>
              <a:rPr lang="en-GB" dirty="0">
                <a:solidFill>
                  <a:srgbClr val="002060"/>
                </a:solidFill>
                <a:latin typeface="Book Antiqua" panose="02040602050305030304" pitchFamily="18" charset="0"/>
              </a:rPr>
              <a:t> of Excellence, Research and Innovation for large Structures and Infrastructures (C.E.R.I.S.I.)</a:t>
            </a: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-527050" y="2019727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-527050" y="2934127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8" name="VID-20160914-WA00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0393" y="2980262"/>
            <a:ext cx="6943426" cy="390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5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sp>
        <p:nvSpPr>
          <p:cNvPr id="36" name="Subtitle 2"/>
          <p:cNvSpPr txBox="1">
            <a:spLocks/>
          </p:cNvSpPr>
          <p:nvPr/>
        </p:nvSpPr>
        <p:spPr>
          <a:xfrm>
            <a:off x="228600" y="923927"/>
            <a:ext cx="8763000" cy="5143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Other activities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supporting research 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and educational activities</a:t>
            </a:r>
            <a:endParaRPr lang="en-US" sz="2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15" name="Immagine 14" descr="SFONDO PRESENTAZIONE.jpg"/>
          <p:cNvPicPr>
            <a:picLocks noChangeAspect="1"/>
          </p:cNvPicPr>
          <p:nvPr/>
        </p:nvPicPr>
        <p:blipFill rotWithShape="1">
          <a:blip r:embed="rId4" cstate="print"/>
          <a:srcRect l="71678" t="88889"/>
          <a:stretch/>
        </p:blipFill>
        <p:spPr>
          <a:xfrm>
            <a:off x="6553200" y="6096000"/>
            <a:ext cx="2588401" cy="762000"/>
          </a:xfrm>
          <a:prstGeom prst="rect">
            <a:avLst/>
          </a:prstGeom>
        </p:spPr>
      </p:pic>
      <p:pic>
        <p:nvPicPr>
          <p:cNvPr id="16" name="Picture 2" descr="C:\Users\Antonio\Desktop\SPIN OFF\SITO\file per sito 02.03.2016\foto chi siamo come sfondo OK.jpg"/>
          <p:cNvPicPr>
            <a:picLocks noChangeAspect="1" noChangeArrowheads="1"/>
          </p:cNvPicPr>
          <p:nvPr/>
        </p:nvPicPr>
        <p:blipFill>
          <a:blip r:embed="rId5" cstate="print"/>
          <a:srcRect l="2234" t="42246" r="2562" b="9776"/>
          <a:stretch>
            <a:fillRect/>
          </a:stretch>
        </p:blipFill>
        <p:spPr bwMode="auto">
          <a:xfrm>
            <a:off x="0" y="1524000"/>
            <a:ext cx="9172981" cy="3433856"/>
          </a:xfrm>
          <a:prstGeom prst="rect">
            <a:avLst/>
          </a:prstGeom>
          <a:noFill/>
        </p:spPr>
      </p:pic>
      <p:sp>
        <p:nvSpPr>
          <p:cNvPr id="17" name="CasellaDiTesto 16"/>
          <p:cNvSpPr txBox="1"/>
          <p:nvPr/>
        </p:nvSpPr>
        <p:spPr>
          <a:xfrm>
            <a:off x="323528" y="5221069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GeoloGIS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srl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GB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is an University’s  spin-off created to implement the research action of the Geomorphological Lab about sustainable land planning</a:t>
            </a:r>
            <a:endParaRPr lang="en-GB" dirty="0">
              <a:solidFill>
                <a:schemeClr val="tx2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38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sp>
        <p:nvSpPr>
          <p:cNvPr id="36" name="Subtitle 2"/>
          <p:cNvSpPr txBox="1">
            <a:spLocks/>
          </p:cNvSpPr>
          <p:nvPr/>
        </p:nvSpPr>
        <p:spPr>
          <a:xfrm>
            <a:off x="228600" y="923927"/>
            <a:ext cx="8763000" cy="5143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Other activities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supporting research 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and educational activities</a:t>
            </a:r>
            <a:endParaRPr lang="en-US" sz="2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323388" y="3273623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TOPOGRAPHIC</a:t>
            </a:r>
            <a:endParaRPr lang="it-IT" sz="1400" dirty="0">
              <a:solidFill>
                <a:schemeClr val="tx2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87888" y="4569023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LIDAR – LASER</a:t>
            </a: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14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SCANNER</a:t>
            </a:r>
            <a:endParaRPr lang="it-IT" sz="1400" dirty="0">
              <a:solidFill>
                <a:schemeClr val="tx2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7034477" y="3325738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THERMOGRAPHIC </a:t>
            </a:r>
            <a:endParaRPr lang="it-IT" sz="1400" dirty="0">
              <a:solidFill>
                <a:schemeClr val="tx2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9" name="Picture 2" descr="C:\Users\Antonio\Desktop\SPIN OFF\SITO\file per sito 25.02.2016\prodotti\rilievi topografici gps\GPS foto 1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086600" y="1476600"/>
            <a:ext cx="1800000" cy="1800000"/>
          </a:xfrm>
          <a:prstGeom prst="rect">
            <a:avLst/>
          </a:prstGeom>
          <a:noFill/>
        </p:spPr>
      </p:pic>
      <p:sp>
        <p:nvSpPr>
          <p:cNvPr id="20" name="CasellaDiTesto 19"/>
          <p:cNvSpPr txBox="1"/>
          <p:nvPr/>
        </p:nvSpPr>
        <p:spPr>
          <a:xfrm>
            <a:off x="6827168" y="4495800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MULTISPECTRAL</a:t>
            </a:r>
            <a:endParaRPr lang="it-IT" sz="1400" dirty="0">
              <a:solidFill>
                <a:schemeClr val="tx2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1" name="Picture 2" descr="C:\Users\Antonio\Desktop\SPIN OFF\SITO\file per sito 25.02.2016\prodotti\rilievi topografici gps\GPS foto 1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034477" y="4905600"/>
            <a:ext cx="1800000" cy="1800000"/>
          </a:xfrm>
          <a:prstGeom prst="rect">
            <a:avLst/>
          </a:prstGeom>
          <a:noFill/>
        </p:spPr>
      </p:pic>
      <p:pic>
        <p:nvPicPr>
          <p:cNvPr id="22" name="Immagine 21" descr="Senza titolo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4493" y="4891953"/>
            <a:ext cx="1800000" cy="1800000"/>
          </a:xfrm>
          <a:prstGeom prst="rect">
            <a:avLst/>
          </a:prstGeom>
        </p:spPr>
      </p:pic>
      <p:pic>
        <p:nvPicPr>
          <p:cNvPr id="23" name="Picture 2" descr="C:\Users\Antonio\Desktop\SPIN OFF\SITO\file per sito 25.02.2016\pagina ingresso\homepage foto 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0928" y="2590800"/>
            <a:ext cx="3419872" cy="2564904"/>
          </a:xfrm>
          <a:prstGeom prst="rect">
            <a:avLst/>
          </a:prstGeom>
          <a:noFill/>
        </p:spPr>
      </p:pic>
      <p:pic>
        <p:nvPicPr>
          <p:cNvPr id="24" name="Picture 3" descr="C:\Users\Antonio\Desktop\SPIN OFF\SITO\file sito del 18.03.2016\foto oblo prodotti home page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15376" y="1400400"/>
            <a:ext cx="1800200" cy="1800000"/>
          </a:xfrm>
          <a:prstGeom prst="rect">
            <a:avLst/>
          </a:prstGeom>
          <a:noFill/>
        </p:spPr>
      </p:pic>
      <p:pic>
        <p:nvPicPr>
          <p:cNvPr id="25" name="Immagine 24" descr="SFONDO PRESENTAZIONE.jpg"/>
          <p:cNvPicPr>
            <a:picLocks noChangeAspect="1"/>
          </p:cNvPicPr>
          <p:nvPr/>
        </p:nvPicPr>
        <p:blipFill rotWithShape="1">
          <a:blip r:embed="rId9" cstate="print"/>
          <a:srcRect l="71678" t="88889"/>
          <a:stretch/>
        </p:blipFill>
        <p:spPr>
          <a:xfrm>
            <a:off x="3431399" y="5943600"/>
            <a:ext cx="2588401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pic>
        <p:nvPicPr>
          <p:cNvPr id="36" name="Picture 2" descr="StrettodaDinnama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23" b="8580"/>
          <a:stretch>
            <a:fillRect/>
          </a:stretch>
        </p:blipFill>
        <p:spPr bwMode="auto">
          <a:xfrm>
            <a:off x="0" y="1775815"/>
            <a:ext cx="9144000" cy="4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2 Subtítulo"/>
          <p:cNvSpPr>
            <a:spLocks/>
          </p:cNvSpPr>
          <p:nvPr/>
        </p:nvSpPr>
        <p:spPr bwMode="auto">
          <a:xfrm>
            <a:off x="2133600" y="3048000"/>
            <a:ext cx="4938713" cy="1225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8288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</a:pPr>
            <a:r>
              <a:rPr lang="es-ES" altLang="it-IT" sz="3200" b="1" i="1" dirty="0" err="1" smtClean="0">
                <a:solidFill>
                  <a:srgbClr val="FFFF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Thank</a:t>
            </a:r>
            <a:r>
              <a:rPr lang="es-ES" altLang="it-IT" sz="3200" b="1" i="1" dirty="0" smtClean="0">
                <a:solidFill>
                  <a:srgbClr val="FFFF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altLang="it-IT" sz="3200" b="1" i="1" dirty="0" err="1" smtClean="0">
                <a:solidFill>
                  <a:srgbClr val="FFFF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you</a:t>
            </a:r>
            <a:r>
              <a:rPr lang="es-ES" altLang="it-IT" sz="3200" b="1" i="1" dirty="0" smtClean="0">
                <a:solidFill>
                  <a:srgbClr val="FFFF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altLang="it-IT" sz="3200" b="1" i="1" dirty="0" err="1" smtClean="0">
                <a:solidFill>
                  <a:srgbClr val="FFFF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for</a:t>
            </a:r>
            <a:r>
              <a:rPr lang="es-ES" altLang="it-IT" sz="3200" b="1" i="1" dirty="0" smtClean="0">
                <a:solidFill>
                  <a:srgbClr val="FFFF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altLang="it-IT" sz="3200" b="1" i="1" dirty="0" err="1" smtClean="0">
                <a:solidFill>
                  <a:srgbClr val="FFFF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your</a:t>
            </a:r>
            <a:r>
              <a:rPr lang="es-ES" altLang="it-IT" sz="3200" b="1" i="1" dirty="0" smtClean="0">
                <a:solidFill>
                  <a:srgbClr val="FFFF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altLang="it-IT" sz="3200" b="1" i="1" dirty="0" err="1" smtClean="0">
                <a:solidFill>
                  <a:srgbClr val="FFFF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attention</a:t>
            </a:r>
            <a:endParaRPr lang="es-ES" altLang="it-IT" sz="3200" b="1" i="1" dirty="0" smtClean="0">
              <a:solidFill>
                <a:srgbClr val="FFFF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ctr" fontAlgn="base"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</a:pPr>
            <a:r>
              <a:rPr lang="es-ES" altLang="it-IT" sz="2400" b="1" i="1" dirty="0" smtClean="0">
                <a:solidFill>
                  <a:srgbClr val="FFFF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garonica@unime.it</a:t>
            </a:r>
          </a:p>
        </p:txBody>
      </p:sp>
    </p:spTree>
    <p:extLst>
      <p:ext uri="{BB962C8B-B14F-4D97-AF65-F5344CB8AC3E}">
        <p14:creationId xmlns:p14="http://schemas.microsoft.com/office/powerpoint/2010/main" val="88288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65100" y="814509"/>
            <a:ext cx="6400800" cy="5716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Introduction</a:t>
            </a:r>
            <a:endParaRPr lang="bs-Latn-BA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457200" y="1476735"/>
            <a:ext cx="8229600" cy="4733824"/>
            <a:chOff x="457200" y="1476735"/>
            <a:chExt cx="8229600" cy="4733824"/>
          </a:xfrm>
        </p:grpSpPr>
        <p:pic>
          <p:nvPicPr>
            <p:cNvPr id="1026" name="Picture 2" descr="Risultati immagini per università di messina immagini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700"/>
            <a:stretch/>
          </p:blipFill>
          <p:spPr bwMode="auto">
            <a:xfrm>
              <a:off x="457200" y="1476735"/>
              <a:ext cx="8229600" cy="4733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1639643"/>
              <a:ext cx="536917" cy="577168"/>
            </a:xfrm>
            <a:prstGeom prst="rect">
              <a:avLst/>
            </a:prstGeom>
          </p:spPr>
        </p:pic>
      </p:grpSp>
      <p:sp>
        <p:nvSpPr>
          <p:cNvPr id="2" name="Rettangolo 1"/>
          <p:cNvSpPr/>
          <p:nvPr/>
        </p:nvSpPr>
        <p:spPr>
          <a:xfrm>
            <a:off x="487326" y="1766155"/>
            <a:ext cx="819947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spcAft>
                <a:spcPts val="0"/>
              </a:spcAft>
            </a:pPr>
            <a:r>
              <a:rPr lang="en-GB" sz="2200" dirty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The University of Messina was founded in 1548 by S. Ignacio of Loyola </a:t>
            </a:r>
            <a:r>
              <a:rPr lang="en-GB" sz="2200" dirty="0" smtClean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as </a:t>
            </a:r>
            <a:r>
              <a:rPr lang="en-GB" sz="2200" dirty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first Jesuit college in the world. As matter of </a:t>
            </a:r>
            <a:r>
              <a:rPr lang="en-GB" sz="2200" dirty="0" smtClean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fact </a:t>
            </a:r>
            <a:r>
              <a:rPr lang="en-GB" sz="2200" dirty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is the oldest University in Sicily and one of the oldest in Italy. </a:t>
            </a:r>
          </a:p>
          <a:p>
            <a:pPr algn="just">
              <a:spcBef>
                <a:spcPct val="0"/>
              </a:spcBef>
              <a:spcAft>
                <a:spcPts val="0"/>
              </a:spcAft>
            </a:pPr>
            <a:endParaRPr lang="en-GB" sz="2200" dirty="0">
              <a:solidFill>
                <a:srgbClr val="002060"/>
              </a:solidFill>
              <a:latin typeface="Book Antiqua" panose="02040602050305030304" pitchFamily="18" charset="0"/>
              <a:ea typeface="+mj-ea"/>
              <a:cs typeface="+mj-cs"/>
            </a:endParaRPr>
          </a:p>
          <a:p>
            <a:pPr algn="just">
              <a:spcBef>
                <a:spcPct val="0"/>
              </a:spcBef>
              <a:spcAft>
                <a:spcPts val="0"/>
              </a:spcAft>
            </a:pPr>
            <a:r>
              <a:rPr lang="en-GB" sz="2200" dirty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The University of Messina today enrols about 25.000 students, and counts 12 departments covering almost all academic fields. There are 42 undergraduate courses, 33 Master courses and 6 one cycle master degree programmes. </a:t>
            </a:r>
          </a:p>
          <a:p>
            <a:pPr algn="just">
              <a:spcBef>
                <a:spcPct val="0"/>
              </a:spcBef>
              <a:spcAft>
                <a:spcPts val="0"/>
              </a:spcAft>
            </a:pPr>
            <a:endParaRPr lang="en-GB" sz="2200" dirty="0">
              <a:solidFill>
                <a:srgbClr val="002060"/>
              </a:solidFill>
              <a:latin typeface="Book Antiqua" panose="02040602050305030304" pitchFamily="18" charset="0"/>
              <a:ea typeface="+mj-ea"/>
              <a:cs typeface="+mj-cs"/>
            </a:endParaRPr>
          </a:p>
          <a:p>
            <a:pPr algn="just">
              <a:spcBef>
                <a:spcPct val="0"/>
              </a:spcBef>
              <a:spcAft>
                <a:spcPts val="0"/>
              </a:spcAft>
            </a:pPr>
            <a:r>
              <a:rPr lang="en-GB" sz="2200" dirty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PhD Courses are also available in different research fields. </a:t>
            </a:r>
            <a:r>
              <a:rPr lang="en-GB" sz="2200" dirty="0" err="1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UniMe</a:t>
            </a:r>
            <a:r>
              <a:rPr lang="en-GB" sz="2200" dirty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 counts about 1344 administrative staff and 1181 academic staff.</a:t>
            </a:r>
            <a:endParaRPr lang="it-IT" sz="2200" dirty="0">
              <a:solidFill>
                <a:srgbClr val="002060"/>
              </a:solidFill>
              <a:latin typeface="Book Antiqua" panose="020406020503050303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6827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6933"/>
            <a:ext cx="9144000" cy="685800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6800" y="7660098"/>
            <a:ext cx="1579215" cy="285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98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sp>
        <p:nvSpPr>
          <p:cNvPr id="36" name="Subtitle 2"/>
          <p:cNvSpPr txBox="1">
            <a:spLocks/>
          </p:cNvSpPr>
          <p:nvPr/>
        </p:nvSpPr>
        <p:spPr>
          <a:xfrm>
            <a:off x="228600" y="923927"/>
            <a:ext cx="8763000" cy="5143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Laboratories supporting research 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and educational activities</a:t>
            </a:r>
            <a:endParaRPr lang="en-US" sz="2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04800" y="1600200"/>
            <a:ext cx="8494713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6FA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55600" indent="-355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1075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Aft>
                <a:spcPct val="50000"/>
              </a:spcAft>
              <a:buFontTx/>
              <a:buBlip>
                <a:blip r:embed="rId4"/>
              </a:buBlip>
            </a:pPr>
            <a:r>
              <a:rPr lang="en-GB" altLang="it-IT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Laboratory of Structural Analysis and Seismic Engineering</a:t>
            </a:r>
          </a:p>
          <a:p>
            <a:pPr eaLnBrk="0" fontAlgn="base" hangingPunct="0">
              <a:spcAft>
                <a:spcPct val="50000"/>
              </a:spcAft>
              <a:buFontTx/>
              <a:buBlip>
                <a:blip r:embed="rId4"/>
              </a:buBlip>
            </a:pPr>
            <a:r>
              <a:rPr lang="en-GB" altLang="it-IT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Laboratory of Geotechnical Engineering</a:t>
            </a:r>
          </a:p>
          <a:p>
            <a:pPr eaLnBrk="0" fontAlgn="base" hangingPunct="0">
              <a:spcAft>
                <a:spcPct val="50000"/>
              </a:spcAft>
              <a:buFontTx/>
              <a:buBlip>
                <a:blip r:embed="rId4"/>
              </a:buBlip>
            </a:pPr>
            <a:r>
              <a:rPr lang="en-GB" altLang="it-IT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Laboratory of Road Engineering </a:t>
            </a:r>
          </a:p>
          <a:p>
            <a:pPr eaLnBrk="0" fontAlgn="base" hangingPunct="0">
              <a:spcAft>
                <a:spcPct val="50000"/>
              </a:spcAft>
              <a:buFontTx/>
              <a:buBlip>
                <a:blip r:embed="rId4"/>
              </a:buBlip>
            </a:pPr>
            <a:r>
              <a:rPr lang="en-GB" altLang="it-IT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Laboratory of Transportation Engineering </a:t>
            </a:r>
          </a:p>
          <a:p>
            <a:pPr eaLnBrk="0" fontAlgn="base" hangingPunct="0">
              <a:spcAft>
                <a:spcPct val="0"/>
              </a:spcAft>
              <a:buFontTx/>
              <a:buBlip>
                <a:blip r:embed="rId4"/>
              </a:buBlip>
            </a:pPr>
            <a:r>
              <a:rPr lang="en-GB" altLang="it-IT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Laboratory of Hydraulics and </a:t>
            </a:r>
          </a:p>
          <a:p>
            <a:pPr eaLnBrk="0" fontAlgn="base" hangingPunct="0">
              <a:spcAft>
                <a:spcPct val="50000"/>
              </a:spcAft>
            </a:pPr>
            <a:r>
              <a:rPr lang="en-GB" altLang="it-IT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	Hydraulic Engineering with:</a:t>
            </a:r>
          </a:p>
        </p:txBody>
      </p:sp>
      <p:pic>
        <p:nvPicPr>
          <p:cNvPr id="9" name="Picture 8" descr="IMG_97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3478212"/>
            <a:ext cx="4217987" cy="281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IMG_97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3478212"/>
            <a:ext cx="4249738" cy="28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4285"/>
          <p:cNvSpPr>
            <a:spLocks noChangeArrowheads="1"/>
          </p:cNvSpPr>
          <p:nvPr/>
        </p:nvSpPr>
        <p:spPr bwMode="auto">
          <a:xfrm>
            <a:off x="304800" y="4264025"/>
            <a:ext cx="4102100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indent="-355600" defTabSz="41148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20738" indent="-285750" defTabSz="41148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28725" indent="-228600" defTabSz="41148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6713" indent="-228600" defTabSz="41148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148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14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14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14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14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Aft>
                <a:spcPct val="0"/>
              </a:spcAft>
              <a:buFontTx/>
              <a:buBlip>
                <a:blip r:embed="rId4"/>
              </a:buBlip>
            </a:pPr>
            <a:r>
              <a:rPr lang="en-GB" altLang="it-IT" b="1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Tilting flume with wave generator</a:t>
            </a:r>
          </a:p>
          <a:p>
            <a:pPr algn="just" fontAlgn="base">
              <a:spcAft>
                <a:spcPct val="0"/>
              </a:spcAft>
            </a:pPr>
            <a:r>
              <a:rPr lang="en-GB" altLang="it-IT" b="1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	Length: 15m </a:t>
            </a:r>
          </a:p>
          <a:p>
            <a:pPr algn="just" fontAlgn="base">
              <a:spcAft>
                <a:spcPct val="0"/>
              </a:spcAft>
            </a:pPr>
            <a:r>
              <a:rPr lang="en-GB" altLang="it-IT" b="1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	Cross section: 0.40 x 0.80 m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Blip>
                <a:blip r:embed="rId4"/>
              </a:buBlip>
            </a:pPr>
            <a:r>
              <a:rPr lang="en-GB" altLang="it-IT" b="1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Oscillating waves flume</a:t>
            </a:r>
          </a:p>
          <a:p>
            <a:pPr algn="just" fontAlgn="base">
              <a:spcAft>
                <a:spcPct val="0"/>
              </a:spcAft>
            </a:pPr>
            <a:r>
              <a:rPr lang="en-GB" altLang="it-IT" b="1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	Length: 5 m</a:t>
            </a:r>
          </a:p>
          <a:p>
            <a:pPr algn="just" fontAlgn="base">
              <a:spcAft>
                <a:spcPct val="0"/>
              </a:spcAft>
            </a:pPr>
            <a:r>
              <a:rPr lang="en-GB" altLang="it-IT" b="1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	Cross section: 0.40 x 0.60 m</a:t>
            </a:r>
          </a:p>
        </p:txBody>
      </p:sp>
      <p:sp>
        <p:nvSpPr>
          <p:cNvPr id="2" name="Rettangolo 1"/>
          <p:cNvSpPr/>
          <p:nvPr/>
        </p:nvSpPr>
        <p:spPr>
          <a:xfrm>
            <a:off x="6534151" y="100308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ts val="0"/>
              </a:spcAft>
              <a:tabLst>
                <a:tab pos="2317115" algn="l"/>
                <a:tab pos="3396615" algn="l"/>
                <a:tab pos="5074920" algn="l"/>
                <a:tab pos="5974715" algn="l"/>
                <a:tab pos="6844030" algn="l"/>
              </a:tabLst>
            </a:pPr>
            <a:r>
              <a:rPr lang="en-GB" dirty="0">
                <a:solidFill>
                  <a:srgbClr val="002060"/>
                </a:solidFill>
                <a:latin typeface="Book Antiqua" panose="02040602050305030304" pitchFamily="18" charset="0"/>
              </a:rPr>
              <a:t>Many laboratories are active for research and learning: 1) Laboratory of Hydraulic and Hydraulic Works, Laboratory of Geotechnics, and the EUROLAB - Laboratory of Structural Engineering of </a:t>
            </a:r>
            <a:r>
              <a:rPr lang="en-GB" dirty="0" err="1">
                <a:solidFill>
                  <a:srgbClr val="002060"/>
                </a:solidFill>
                <a:latin typeface="Book Antiqua" panose="02040602050305030304" pitchFamily="18" charset="0"/>
              </a:rPr>
              <a:t>Center</a:t>
            </a:r>
            <a:r>
              <a:rPr lang="en-GB" dirty="0">
                <a:solidFill>
                  <a:srgbClr val="002060"/>
                </a:solidFill>
                <a:latin typeface="Book Antiqua" panose="02040602050305030304" pitchFamily="18" charset="0"/>
              </a:rPr>
              <a:t> of Excellence, Research and Innovation for large Structures and Infrastructures (C.E.R.I.S.I.)</a:t>
            </a:r>
          </a:p>
        </p:txBody>
      </p:sp>
    </p:spTree>
    <p:extLst>
      <p:ext uri="{BB962C8B-B14F-4D97-AF65-F5344CB8AC3E}">
        <p14:creationId xmlns:p14="http://schemas.microsoft.com/office/powerpoint/2010/main" val="315883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85"/>
          <p:cNvSpPr>
            <a:spLocks/>
          </p:cNvSpPr>
          <p:nvPr/>
        </p:nvSpPr>
        <p:spPr bwMode="auto">
          <a:xfrm>
            <a:off x="1503361" y="2622601"/>
            <a:ext cx="1242720" cy="853920"/>
          </a:xfrm>
          <a:custGeom>
            <a:avLst/>
            <a:gdLst>
              <a:gd name="T0" fmla="*/ 0 w 1606"/>
              <a:gd name="T1" fmla="*/ 940136 h 653"/>
              <a:gd name="T2" fmla="*/ 13652 w 1606"/>
              <a:gd name="T3" fmla="*/ 940136 h 653"/>
              <a:gd name="T4" fmla="*/ 66551 w 1606"/>
              <a:gd name="T5" fmla="*/ 873807 h 653"/>
              <a:gd name="T6" fmla="*/ 209892 w 1606"/>
              <a:gd name="T7" fmla="*/ 922833 h 653"/>
              <a:gd name="T8" fmla="*/ 300333 w 1606"/>
              <a:gd name="T9" fmla="*/ 764221 h 653"/>
              <a:gd name="T10" fmla="*/ 472683 w 1606"/>
              <a:gd name="T11" fmla="*/ 761337 h 653"/>
              <a:gd name="T12" fmla="*/ 527289 w 1606"/>
              <a:gd name="T13" fmla="*/ 620028 h 653"/>
              <a:gd name="T14" fmla="*/ 685988 w 1606"/>
              <a:gd name="T15" fmla="*/ 666170 h 653"/>
              <a:gd name="T16" fmla="*/ 733768 w 1606"/>
              <a:gd name="T17" fmla="*/ 536397 h 653"/>
              <a:gd name="T18" fmla="*/ 871990 w 1606"/>
              <a:gd name="T19" fmla="*/ 605609 h 653"/>
              <a:gd name="T20" fmla="*/ 902706 w 1606"/>
              <a:gd name="T21" fmla="*/ 467184 h 653"/>
              <a:gd name="T22" fmla="*/ 998266 w 1606"/>
              <a:gd name="T23" fmla="*/ 527745 h 653"/>
              <a:gd name="T24" fmla="*/ 1008505 w 1606"/>
              <a:gd name="T25" fmla="*/ 412391 h 653"/>
              <a:gd name="T26" fmla="*/ 1098946 w 1606"/>
              <a:gd name="T27" fmla="*/ 444113 h 653"/>
              <a:gd name="T28" fmla="*/ 1098946 w 1606"/>
              <a:gd name="T29" fmla="*/ 363365 h 653"/>
              <a:gd name="T30" fmla="*/ 1201333 w 1606"/>
              <a:gd name="T31" fmla="*/ 372017 h 653"/>
              <a:gd name="T32" fmla="*/ 1194507 w 1606"/>
              <a:gd name="T33" fmla="*/ 268198 h 653"/>
              <a:gd name="T34" fmla="*/ 1291774 w 1606"/>
              <a:gd name="T35" fmla="*/ 285501 h 653"/>
              <a:gd name="T36" fmla="*/ 1284948 w 1606"/>
              <a:gd name="T37" fmla="*/ 181683 h 653"/>
              <a:gd name="T38" fmla="*/ 1358325 w 1606"/>
              <a:gd name="T39" fmla="*/ 152844 h 653"/>
              <a:gd name="T40" fmla="*/ 1332728 w 1606"/>
              <a:gd name="T41" fmla="*/ 77864 h 653"/>
              <a:gd name="T42" fmla="*/ 1366857 w 1606"/>
              <a:gd name="T43" fmla="*/ 49026 h 653"/>
              <a:gd name="T44" fmla="*/ 1354912 w 1606"/>
              <a:gd name="T45" fmla="*/ 0 h 65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06" h="653">
                <a:moveTo>
                  <a:pt x="0" y="652"/>
                </a:moveTo>
                <a:lnTo>
                  <a:pt x="16" y="652"/>
                </a:lnTo>
                <a:cubicBezTo>
                  <a:pt x="29" y="644"/>
                  <a:pt x="40" y="608"/>
                  <a:pt x="78" y="606"/>
                </a:cubicBezTo>
                <a:cubicBezTo>
                  <a:pt x="116" y="604"/>
                  <a:pt x="200" y="653"/>
                  <a:pt x="246" y="640"/>
                </a:cubicBezTo>
                <a:cubicBezTo>
                  <a:pt x="292" y="627"/>
                  <a:pt x="301" y="549"/>
                  <a:pt x="352" y="530"/>
                </a:cubicBezTo>
                <a:cubicBezTo>
                  <a:pt x="403" y="511"/>
                  <a:pt x="510" y="545"/>
                  <a:pt x="554" y="528"/>
                </a:cubicBezTo>
                <a:cubicBezTo>
                  <a:pt x="598" y="511"/>
                  <a:pt x="576" y="441"/>
                  <a:pt x="618" y="430"/>
                </a:cubicBezTo>
                <a:cubicBezTo>
                  <a:pt x="660" y="419"/>
                  <a:pt x="764" y="472"/>
                  <a:pt x="804" y="462"/>
                </a:cubicBezTo>
                <a:cubicBezTo>
                  <a:pt x="844" y="452"/>
                  <a:pt x="824" y="379"/>
                  <a:pt x="860" y="372"/>
                </a:cubicBezTo>
                <a:cubicBezTo>
                  <a:pt x="896" y="365"/>
                  <a:pt x="989" y="428"/>
                  <a:pt x="1022" y="420"/>
                </a:cubicBezTo>
                <a:cubicBezTo>
                  <a:pt x="1055" y="412"/>
                  <a:pt x="1033" y="333"/>
                  <a:pt x="1058" y="324"/>
                </a:cubicBezTo>
                <a:cubicBezTo>
                  <a:pt x="1083" y="315"/>
                  <a:pt x="1149" y="372"/>
                  <a:pt x="1170" y="366"/>
                </a:cubicBezTo>
                <a:cubicBezTo>
                  <a:pt x="1191" y="360"/>
                  <a:pt x="1162" y="296"/>
                  <a:pt x="1182" y="286"/>
                </a:cubicBezTo>
                <a:cubicBezTo>
                  <a:pt x="1202" y="276"/>
                  <a:pt x="1270" y="314"/>
                  <a:pt x="1288" y="308"/>
                </a:cubicBezTo>
                <a:cubicBezTo>
                  <a:pt x="1306" y="302"/>
                  <a:pt x="1268" y="260"/>
                  <a:pt x="1288" y="252"/>
                </a:cubicBezTo>
                <a:cubicBezTo>
                  <a:pt x="1308" y="244"/>
                  <a:pt x="1389" y="269"/>
                  <a:pt x="1408" y="258"/>
                </a:cubicBezTo>
                <a:cubicBezTo>
                  <a:pt x="1427" y="247"/>
                  <a:pt x="1383" y="196"/>
                  <a:pt x="1400" y="186"/>
                </a:cubicBezTo>
                <a:cubicBezTo>
                  <a:pt x="1417" y="176"/>
                  <a:pt x="1497" y="208"/>
                  <a:pt x="1514" y="198"/>
                </a:cubicBezTo>
                <a:cubicBezTo>
                  <a:pt x="1531" y="188"/>
                  <a:pt x="1493" y="141"/>
                  <a:pt x="1506" y="126"/>
                </a:cubicBezTo>
                <a:cubicBezTo>
                  <a:pt x="1519" y="111"/>
                  <a:pt x="1583" y="118"/>
                  <a:pt x="1592" y="106"/>
                </a:cubicBezTo>
                <a:cubicBezTo>
                  <a:pt x="1601" y="94"/>
                  <a:pt x="1560" y="66"/>
                  <a:pt x="1562" y="54"/>
                </a:cubicBezTo>
                <a:cubicBezTo>
                  <a:pt x="1564" y="42"/>
                  <a:pt x="1598" y="43"/>
                  <a:pt x="1602" y="34"/>
                </a:cubicBezTo>
                <a:cubicBezTo>
                  <a:pt x="1606" y="25"/>
                  <a:pt x="1597" y="12"/>
                  <a:pt x="1588" y="0"/>
                </a:cubicBezTo>
              </a:path>
            </a:pathLst>
          </a:custGeom>
          <a:noFill/>
          <a:ln w="63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633"/>
          </a:p>
        </p:txBody>
      </p:sp>
      <p:sp>
        <p:nvSpPr>
          <p:cNvPr id="3075" name="Line 286"/>
          <p:cNvSpPr>
            <a:spLocks noChangeShapeType="1"/>
          </p:cNvSpPr>
          <p:nvPr/>
        </p:nvSpPr>
        <p:spPr bwMode="auto">
          <a:xfrm>
            <a:off x="2278081" y="3250441"/>
            <a:ext cx="23472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633"/>
          </a:p>
        </p:txBody>
      </p:sp>
      <p:graphicFrame>
        <p:nvGraphicFramePr>
          <p:cNvPr id="3076" name="Object 287"/>
          <p:cNvGraphicFramePr>
            <a:graphicFrameLocks noChangeAspect="1"/>
          </p:cNvGraphicFramePr>
          <p:nvPr/>
        </p:nvGraphicFramePr>
        <p:xfrm>
          <a:off x="1" y="1341001"/>
          <a:ext cx="3843360" cy="27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" name="Drawing" r:id="rId3" imgW="10010775" imgH="5962650" progId="AutoCAD.Drawing.15">
                  <p:embed/>
                </p:oleObj>
              </mc:Choice>
              <mc:Fallback>
                <p:oleObj name="Drawing" r:id="rId3" imgW="10010775" imgH="5962650" progId="AutoCAD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280" t="16441" r="16251" b="26891"/>
                      <a:stretch>
                        <a:fillRect/>
                      </a:stretch>
                    </p:blipFill>
                    <p:spPr bwMode="auto">
                      <a:xfrm>
                        <a:off x="1" y="1341001"/>
                        <a:ext cx="3843360" cy="275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Freeform 288"/>
          <p:cNvSpPr>
            <a:spLocks/>
          </p:cNvSpPr>
          <p:nvPr/>
        </p:nvSpPr>
        <p:spPr bwMode="auto">
          <a:xfrm>
            <a:off x="637921" y="1754281"/>
            <a:ext cx="185760" cy="590400"/>
          </a:xfrm>
          <a:custGeom>
            <a:avLst/>
            <a:gdLst>
              <a:gd name="T0" fmla="*/ 0 w 240"/>
              <a:gd name="T1" fmla="*/ 259547 h 452"/>
              <a:gd name="T2" fmla="*/ 27342 w 240"/>
              <a:gd name="T3" fmla="*/ 374901 h 452"/>
              <a:gd name="T4" fmla="*/ 34178 w 240"/>
              <a:gd name="T5" fmla="*/ 432578 h 452"/>
              <a:gd name="T6" fmla="*/ 102533 w 240"/>
              <a:gd name="T7" fmla="*/ 519094 h 452"/>
              <a:gd name="T8" fmla="*/ 160634 w 240"/>
              <a:gd name="T9" fmla="*/ 651751 h 452"/>
              <a:gd name="T10" fmla="*/ 191394 w 240"/>
              <a:gd name="T11" fmla="*/ 490255 h 452"/>
              <a:gd name="T12" fmla="*/ 205065 w 240"/>
              <a:gd name="T13" fmla="*/ 317224 h 452"/>
              <a:gd name="T14" fmla="*/ 181141 w 240"/>
              <a:gd name="T15" fmla="*/ 167264 h 452"/>
              <a:gd name="T16" fmla="*/ 153799 w 240"/>
              <a:gd name="T17" fmla="*/ 46142 h 452"/>
              <a:gd name="T18" fmla="*/ 143546 w 240"/>
              <a:gd name="T19" fmla="*/ 0 h 452"/>
              <a:gd name="T20" fmla="*/ 119621 w 240"/>
              <a:gd name="T21" fmla="*/ 80748 h 452"/>
              <a:gd name="T22" fmla="*/ 37595 w 240"/>
              <a:gd name="T23" fmla="*/ 184567 h 452"/>
              <a:gd name="T24" fmla="*/ 0 w 240"/>
              <a:gd name="T25" fmla="*/ 259547 h 45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40" h="452">
                <a:moveTo>
                  <a:pt x="0" y="180"/>
                </a:moveTo>
                <a:lnTo>
                  <a:pt x="32" y="260"/>
                </a:lnTo>
                <a:lnTo>
                  <a:pt x="40" y="300"/>
                </a:lnTo>
                <a:lnTo>
                  <a:pt x="120" y="360"/>
                </a:lnTo>
                <a:lnTo>
                  <a:pt x="188" y="452"/>
                </a:lnTo>
                <a:lnTo>
                  <a:pt x="224" y="340"/>
                </a:lnTo>
                <a:lnTo>
                  <a:pt x="240" y="220"/>
                </a:lnTo>
                <a:lnTo>
                  <a:pt x="212" y="116"/>
                </a:lnTo>
                <a:lnTo>
                  <a:pt x="180" y="32"/>
                </a:lnTo>
                <a:lnTo>
                  <a:pt x="168" y="0"/>
                </a:lnTo>
                <a:lnTo>
                  <a:pt x="140" y="56"/>
                </a:lnTo>
                <a:lnTo>
                  <a:pt x="44" y="128"/>
                </a:lnTo>
                <a:lnTo>
                  <a:pt x="0" y="180"/>
                </a:lnTo>
                <a:close/>
              </a:path>
            </a:pathLst>
          </a:custGeom>
          <a:solidFill>
            <a:schemeClr val="hlink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633"/>
          </a:p>
        </p:txBody>
      </p:sp>
      <p:sp>
        <p:nvSpPr>
          <p:cNvPr id="3078" name="Freeform 289"/>
          <p:cNvSpPr>
            <a:spLocks/>
          </p:cNvSpPr>
          <p:nvPr/>
        </p:nvSpPr>
        <p:spPr bwMode="auto">
          <a:xfrm>
            <a:off x="28801" y="2073961"/>
            <a:ext cx="269280" cy="619200"/>
          </a:xfrm>
          <a:custGeom>
            <a:avLst/>
            <a:gdLst>
              <a:gd name="T0" fmla="*/ 296054 w 347"/>
              <a:gd name="T1" fmla="*/ 0 h 473"/>
              <a:gd name="T2" fmla="*/ 283256 w 347"/>
              <a:gd name="T3" fmla="*/ 246569 h 473"/>
              <a:gd name="T4" fmla="*/ 255954 w 347"/>
              <a:gd name="T5" fmla="*/ 354714 h 473"/>
              <a:gd name="T6" fmla="*/ 250835 w 347"/>
              <a:gd name="T7" fmla="*/ 435462 h 473"/>
              <a:gd name="T8" fmla="*/ 232919 w 347"/>
              <a:gd name="T9" fmla="*/ 513326 h 473"/>
              <a:gd name="T10" fmla="*/ 220121 w 347"/>
              <a:gd name="T11" fmla="*/ 614260 h 473"/>
              <a:gd name="T12" fmla="*/ 209883 w 347"/>
              <a:gd name="T13" fmla="*/ 682031 h 473"/>
              <a:gd name="T14" fmla="*/ 0 w 347"/>
              <a:gd name="T15" fmla="*/ 558025 h 473"/>
              <a:gd name="T16" fmla="*/ 137362 w 347"/>
              <a:gd name="T17" fmla="*/ 361923 h 473"/>
              <a:gd name="T18" fmla="*/ 296054 w 347"/>
              <a:gd name="T19" fmla="*/ 0 h 47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47" h="473">
                <a:moveTo>
                  <a:pt x="347" y="0"/>
                </a:moveTo>
                <a:lnTo>
                  <a:pt x="332" y="171"/>
                </a:lnTo>
                <a:lnTo>
                  <a:pt x="300" y="246"/>
                </a:lnTo>
                <a:lnTo>
                  <a:pt x="294" y="302"/>
                </a:lnTo>
                <a:lnTo>
                  <a:pt x="273" y="356"/>
                </a:lnTo>
                <a:lnTo>
                  <a:pt x="258" y="426"/>
                </a:lnTo>
                <a:lnTo>
                  <a:pt x="246" y="473"/>
                </a:lnTo>
                <a:lnTo>
                  <a:pt x="0" y="387"/>
                </a:lnTo>
                <a:lnTo>
                  <a:pt x="161" y="251"/>
                </a:lnTo>
                <a:lnTo>
                  <a:pt x="347" y="0"/>
                </a:lnTo>
                <a:close/>
              </a:path>
            </a:pathLst>
          </a:custGeom>
          <a:solidFill>
            <a:schemeClr val="hlink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633"/>
          </a:p>
        </p:txBody>
      </p:sp>
      <p:sp>
        <p:nvSpPr>
          <p:cNvPr id="3079" name="Line 290"/>
          <p:cNvSpPr>
            <a:spLocks noChangeShapeType="1"/>
          </p:cNvSpPr>
          <p:nvPr/>
        </p:nvSpPr>
        <p:spPr bwMode="auto">
          <a:xfrm>
            <a:off x="1404001" y="2588041"/>
            <a:ext cx="2234880" cy="0"/>
          </a:xfrm>
          <a:prstGeom prst="line">
            <a:avLst/>
          </a:prstGeom>
          <a:noFill/>
          <a:ln w="15875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633"/>
          </a:p>
        </p:txBody>
      </p:sp>
      <p:sp>
        <p:nvSpPr>
          <p:cNvPr id="3080" name="Line 291"/>
          <p:cNvSpPr>
            <a:spLocks noChangeShapeType="1"/>
          </p:cNvSpPr>
          <p:nvPr/>
        </p:nvSpPr>
        <p:spPr bwMode="auto">
          <a:xfrm flipH="1">
            <a:off x="1375201" y="2906280"/>
            <a:ext cx="365760" cy="898560"/>
          </a:xfrm>
          <a:prstGeom prst="line">
            <a:avLst/>
          </a:prstGeom>
          <a:noFill/>
          <a:ln w="476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633"/>
          </a:p>
        </p:txBody>
      </p:sp>
      <p:sp>
        <p:nvSpPr>
          <p:cNvPr id="3081" name="Freeform 292"/>
          <p:cNvSpPr>
            <a:spLocks/>
          </p:cNvSpPr>
          <p:nvPr/>
        </p:nvSpPr>
        <p:spPr bwMode="auto">
          <a:xfrm>
            <a:off x="1401121" y="2590921"/>
            <a:ext cx="2230560" cy="545760"/>
          </a:xfrm>
          <a:custGeom>
            <a:avLst/>
            <a:gdLst>
              <a:gd name="T0" fmla="*/ 0 w 1810"/>
              <a:gd name="T1" fmla="*/ 0 h 417"/>
              <a:gd name="T2" fmla="*/ 61112 w 1810"/>
              <a:gd name="T3" fmla="*/ 60561 h 417"/>
              <a:gd name="T4" fmla="*/ 118150 w 1810"/>
              <a:gd name="T5" fmla="*/ 86516 h 417"/>
              <a:gd name="T6" fmla="*/ 256671 w 1810"/>
              <a:gd name="T7" fmla="*/ 255221 h 417"/>
              <a:gd name="T8" fmla="*/ 369389 w 1810"/>
              <a:gd name="T9" fmla="*/ 341737 h 417"/>
              <a:gd name="T10" fmla="*/ 384327 w 1810"/>
              <a:gd name="T11" fmla="*/ 354714 h 417"/>
              <a:gd name="T12" fmla="*/ 789025 w 1810"/>
              <a:gd name="T13" fmla="*/ 571004 h 417"/>
              <a:gd name="T14" fmla="*/ 931620 w 1810"/>
              <a:gd name="T15" fmla="*/ 536397 h 417"/>
              <a:gd name="T16" fmla="*/ 1108166 w 1810"/>
              <a:gd name="T17" fmla="*/ 601284 h 417"/>
              <a:gd name="T18" fmla="*/ 2160653 w 1810"/>
              <a:gd name="T19" fmla="*/ 467185 h 417"/>
              <a:gd name="T20" fmla="*/ 2229913 w 1810"/>
              <a:gd name="T21" fmla="*/ 328760 h 417"/>
              <a:gd name="T22" fmla="*/ 2458065 w 1810"/>
              <a:gd name="T23" fmla="*/ 4326 h 417"/>
              <a:gd name="T24" fmla="*/ 1910772 w 1810"/>
              <a:gd name="T25" fmla="*/ 4326 h 417"/>
              <a:gd name="T26" fmla="*/ 1906698 w 1810"/>
              <a:gd name="T27" fmla="*/ 4326 h 417"/>
              <a:gd name="T28" fmla="*/ 1792622 w 1810"/>
              <a:gd name="T29" fmla="*/ 4326 h 417"/>
              <a:gd name="T30" fmla="*/ 1795338 w 1810"/>
              <a:gd name="T31" fmla="*/ 4326 h 417"/>
              <a:gd name="T32" fmla="*/ 1533235 w 1810"/>
              <a:gd name="T33" fmla="*/ 4326 h 417"/>
              <a:gd name="T34" fmla="*/ 1538667 w 1810"/>
              <a:gd name="T35" fmla="*/ 38932 h 417"/>
              <a:gd name="T36" fmla="*/ 1405579 w 1810"/>
              <a:gd name="T37" fmla="*/ 38932 h 417"/>
              <a:gd name="T38" fmla="*/ 1405579 w 1810"/>
              <a:gd name="T39" fmla="*/ 4326 h 417"/>
              <a:gd name="T40" fmla="*/ 0 w 1810"/>
              <a:gd name="T41" fmla="*/ 0 h 41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810" h="417">
                <a:moveTo>
                  <a:pt x="0" y="0"/>
                </a:moveTo>
                <a:lnTo>
                  <a:pt x="45" y="42"/>
                </a:lnTo>
                <a:lnTo>
                  <a:pt x="87" y="60"/>
                </a:lnTo>
                <a:lnTo>
                  <a:pt x="189" y="177"/>
                </a:lnTo>
                <a:lnTo>
                  <a:pt x="272" y="237"/>
                </a:lnTo>
                <a:lnTo>
                  <a:pt x="283" y="246"/>
                </a:lnTo>
                <a:lnTo>
                  <a:pt x="581" y="396"/>
                </a:lnTo>
                <a:lnTo>
                  <a:pt x="686" y="372"/>
                </a:lnTo>
                <a:lnTo>
                  <a:pt x="816" y="417"/>
                </a:lnTo>
                <a:lnTo>
                  <a:pt x="1591" y="324"/>
                </a:lnTo>
                <a:lnTo>
                  <a:pt x="1642" y="228"/>
                </a:lnTo>
                <a:lnTo>
                  <a:pt x="1810" y="3"/>
                </a:lnTo>
                <a:lnTo>
                  <a:pt x="1407" y="3"/>
                </a:lnTo>
                <a:lnTo>
                  <a:pt x="1404" y="3"/>
                </a:lnTo>
                <a:lnTo>
                  <a:pt x="1320" y="3"/>
                </a:lnTo>
                <a:lnTo>
                  <a:pt x="1322" y="3"/>
                </a:lnTo>
                <a:lnTo>
                  <a:pt x="1129" y="3"/>
                </a:lnTo>
                <a:lnTo>
                  <a:pt x="1133" y="27"/>
                </a:lnTo>
                <a:lnTo>
                  <a:pt x="1035" y="27"/>
                </a:lnTo>
                <a:lnTo>
                  <a:pt x="1035" y="3"/>
                </a:lnTo>
                <a:lnTo>
                  <a:pt x="0" y="0"/>
                </a:lnTo>
                <a:close/>
              </a:path>
            </a:pathLst>
          </a:custGeom>
          <a:solidFill>
            <a:srgbClr val="66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633"/>
          </a:p>
        </p:txBody>
      </p:sp>
      <p:grpSp>
        <p:nvGrpSpPr>
          <p:cNvPr id="3082" name="Group 293"/>
          <p:cNvGrpSpPr>
            <a:grpSpLocks/>
          </p:cNvGrpSpPr>
          <p:nvPr/>
        </p:nvGrpSpPr>
        <p:grpSpPr bwMode="auto">
          <a:xfrm rot="-1251268">
            <a:off x="1690560" y="2654281"/>
            <a:ext cx="207360" cy="24480"/>
            <a:chOff x="816" y="1920"/>
            <a:chExt cx="169" cy="19"/>
          </a:xfrm>
        </p:grpSpPr>
        <p:sp>
          <p:nvSpPr>
            <p:cNvPr id="3147" name="Line 294"/>
            <p:cNvSpPr>
              <a:spLocks noChangeShapeType="1"/>
            </p:cNvSpPr>
            <p:nvPr/>
          </p:nvSpPr>
          <p:spPr bwMode="auto">
            <a:xfrm flipH="1">
              <a:off x="894" y="1929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1633"/>
            </a:p>
          </p:txBody>
        </p:sp>
        <p:sp>
          <p:nvSpPr>
            <p:cNvPr id="3148" name="AutoShape 295" descr="Punti sparsi"/>
            <p:cNvSpPr>
              <a:spLocks noChangeAspect="1" noChangeArrowheads="1"/>
            </p:cNvSpPr>
            <p:nvPr/>
          </p:nvSpPr>
          <p:spPr bwMode="auto">
            <a:xfrm>
              <a:off x="816" y="1920"/>
              <a:ext cx="77" cy="19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endParaRPr lang="it-IT" altLang="it-IT" sz="1633"/>
            </a:p>
          </p:txBody>
        </p:sp>
      </p:grpSp>
      <p:sp>
        <p:nvSpPr>
          <p:cNvPr id="3083" name="Line 296"/>
          <p:cNvSpPr>
            <a:spLocks noChangeShapeType="1"/>
          </p:cNvSpPr>
          <p:nvPr/>
        </p:nvSpPr>
        <p:spPr bwMode="auto">
          <a:xfrm>
            <a:off x="1892160" y="2585161"/>
            <a:ext cx="0" cy="1872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633"/>
          </a:p>
        </p:txBody>
      </p:sp>
      <p:sp>
        <p:nvSpPr>
          <p:cNvPr id="3084" name="Line 297"/>
          <p:cNvSpPr>
            <a:spLocks noChangeShapeType="1"/>
          </p:cNvSpPr>
          <p:nvPr/>
        </p:nvSpPr>
        <p:spPr bwMode="auto">
          <a:xfrm>
            <a:off x="2031841" y="2585161"/>
            <a:ext cx="0" cy="1872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633"/>
          </a:p>
        </p:txBody>
      </p:sp>
      <p:sp>
        <p:nvSpPr>
          <p:cNvPr id="3085" name="Line 298"/>
          <p:cNvSpPr>
            <a:spLocks noChangeShapeType="1"/>
          </p:cNvSpPr>
          <p:nvPr/>
        </p:nvSpPr>
        <p:spPr bwMode="auto">
          <a:xfrm>
            <a:off x="1892161" y="2698920"/>
            <a:ext cx="13968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633"/>
          </a:p>
        </p:txBody>
      </p:sp>
      <p:sp>
        <p:nvSpPr>
          <p:cNvPr id="3086" name="Rectangle 299"/>
          <p:cNvSpPr>
            <a:spLocks noChangeArrowheads="1"/>
          </p:cNvSpPr>
          <p:nvPr/>
        </p:nvSpPr>
        <p:spPr bwMode="auto">
          <a:xfrm>
            <a:off x="1905121" y="2537641"/>
            <a:ext cx="112320" cy="14832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it-IT" altLang="it-IT" sz="1633"/>
          </a:p>
        </p:txBody>
      </p:sp>
      <p:grpSp>
        <p:nvGrpSpPr>
          <p:cNvPr id="3087" name="Group 300"/>
          <p:cNvGrpSpPr>
            <a:grpSpLocks/>
          </p:cNvGrpSpPr>
          <p:nvPr/>
        </p:nvGrpSpPr>
        <p:grpSpPr bwMode="auto">
          <a:xfrm rot="1251268" flipH="1">
            <a:off x="2030400" y="2657161"/>
            <a:ext cx="207360" cy="24480"/>
            <a:chOff x="816" y="1920"/>
            <a:chExt cx="169" cy="19"/>
          </a:xfrm>
        </p:grpSpPr>
        <p:sp>
          <p:nvSpPr>
            <p:cNvPr id="3145" name="Line 301"/>
            <p:cNvSpPr>
              <a:spLocks noChangeShapeType="1"/>
            </p:cNvSpPr>
            <p:nvPr/>
          </p:nvSpPr>
          <p:spPr bwMode="auto">
            <a:xfrm flipH="1">
              <a:off x="894" y="1929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1633"/>
            </a:p>
          </p:txBody>
        </p:sp>
        <p:sp>
          <p:nvSpPr>
            <p:cNvPr id="3146" name="AutoShape 302" descr="Punti sparsi"/>
            <p:cNvSpPr>
              <a:spLocks noChangeAspect="1" noChangeArrowheads="1"/>
            </p:cNvSpPr>
            <p:nvPr/>
          </p:nvSpPr>
          <p:spPr bwMode="auto">
            <a:xfrm>
              <a:off x="816" y="1920"/>
              <a:ext cx="77" cy="19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endParaRPr lang="it-IT" altLang="it-IT" sz="1633"/>
            </a:p>
          </p:txBody>
        </p:sp>
      </p:grpSp>
      <p:sp>
        <p:nvSpPr>
          <p:cNvPr id="3088" name="Freeform 303"/>
          <p:cNvSpPr>
            <a:spLocks/>
          </p:cNvSpPr>
          <p:nvPr/>
        </p:nvSpPr>
        <p:spPr bwMode="auto">
          <a:xfrm>
            <a:off x="1509121" y="2769481"/>
            <a:ext cx="1609920" cy="727200"/>
          </a:xfrm>
          <a:custGeom>
            <a:avLst/>
            <a:gdLst>
              <a:gd name="T0" fmla="*/ 0 w 2080"/>
              <a:gd name="T1" fmla="*/ 801711 h 556"/>
              <a:gd name="T2" fmla="*/ 1389254 w 2080"/>
              <a:gd name="T3" fmla="*/ 363365 h 556"/>
              <a:gd name="T4" fmla="*/ 1570164 w 2080"/>
              <a:gd name="T5" fmla="*/ 288385 h 556"/>
              <a:gd name="T6" fmla="*/ 1682806 w 2080"/>
              <a:gd name="T7" fmla="*/ 207637 h 556"/>
              <a:gd name="T8" fmla="*/ 1740834 w 2080"/>
              <a:gd name="T9" fmla="*/ 109586 h 556"/>
              <a:gd name="T10" fmla="*/ 1774968 w 2080"/>
              <a:gd name="T11" fmla="*/ 0 h 5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080" h="556">
                <a:moveTo>
                  <a:pt x="0" y="556"/>
                </a:moveTo>
                <a:lnTo>
                  <a:pt x="1628" y="252"/>
                </a:lnTo>
                <a:lnTo>
                  <a:pt x="1840" y="200"/>
                </a:lnTo>
                <a:lnTo>
                  <a:pt x="1972" y="144"/>
                </a:lnTo>
                <a:lnTo>
                  <a:pt x="2040" y="76"/>
                </a:lnTo>
                <a:lnTo>
                  <a:pt x="2080" y="0"/>
                </a:lnTo>
              </a:path>
            </a:pathLst>
          </a:custGeom>
          <a:noFill/>
          <a:ln w="19050" cap="flat" cmpd="sng">
            <a:solidFill>
              <a:srgbClr val="FF33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633"/>
          </a:p>
        </p:txBody>
      </p:sp>
      <p:sp>
        <p:nvSpPr>
          <p:cNvPr id="3089" name="Freeform 304"/>
          <p:cNvSpPr>
            <a:spLocks/>
          </p:cNvSpPr>
          <p:nvPr/>
        </p:nvSpPr>
        <p:spPr bwMode="auto">
          <a:xfrm>
            <a:off x="1510561" y="2687400"/>
            <a:ext cx="1229760" cy="806400"/>
          </a:xfrm>
          <a:custGeom>
            <a:avLst/>
            <a:gdLst>
              <a:gd name="T0" fmla="*/ 0 w 1588"/>
              <a:gd name="T1" fmla="*/ 888227 h 616"/>
              <a:gd name="T2" fmla="*/ 972971 w 1588"/>
              <a:gd name="T3" fmla="*/ 432578 h 616"/>
              <a:gd name="T4" fmla="*/ 1170979 w 1588"/>
              <a:gd name="T5" fmla="*/ 294153 h 616"/>
              <a:gd name="T6" fmla="*/ 1307536 w 1588"/>
              <a:gd name="T7" fmla="*/ 132657 h 616"/>
              <a:gd name="T8" fmla="*/ 1355331 w 1588"/>
              <a:gd name="T9" fmla="*/ 0 h 6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8" h="616">
                <a:moveTo>
                  <a:pt x="0" y="616"/>
                </a:moveTo>
                <a:lnTo>
                  <a:pt x="1140" y="300"/>
                </a:lnTo>
                <a:lnTo>
                  <a:pt x="1372" y="204"/>
                </a:lnTo>
                <a:lnTo>
                  <a:pt x="1532" y="92"/>
                </a:lnTo>
                <a:lnTo>
                  <a:pt x="1588" y="0"/>
                </a:lnTo>
              </a:path>
            </a:pathLst>
          </a:custGeom>
          <a:noFill/>
          <a:ln w="19050" cap="flat" cmpd="sng">
            <a:solidFill>
              <a:srgbClr val="FF33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633"/>
          </a:p>
        </p:txBody>
      </p:sp>
      <p:sp>
        <p:nvSpPr>
          <p:cNvPr id="3090" name="Freeform 305"/>
          <p:cNvSpPr>
            <a:spLocks/>
          </p:cNvSpPr>
          <p:nvPr/>
        </p:nvSpPr>
        <p:spPr bwMode="auto">
          <a:xfrm>
            <a:off x="1517761" y="2785321"/>
            <a:ext cx="1615680" cy="721440"/>
          </a:xfrm>
          <a:custGeom>
            <a:avLst/>
            <a:gdLst>
              <a:gd name="T0" fmla="*/ 0 w 2085"/>
              <a:gd name="T1" fmla="*/ 762835 h 601"/>
              <a:gd name="T2" fmla="*/ 11964 w 2085"/>
              <a:gd name="T3" fmla="*/ 770781 h 601"/>
              <a:gd name="T4" fmla="*/ 124766 w 2085"/>
              <a:gd name="T5" fmla="*/ 778727 h 601"/>
              <a:gd name="T6" fmla="*/ 266623 w 2085"/>
              <a:gd name="T7" fmla="*/ 670129 h 601"/>
              <a:gd name="T8" fmla="*/ 485390 w 2085"/>
              <a:gd name="T9" fmla="*/ 678075 h 601"/>
              <a:gd name="T10" fmla="*/ 615283 w 2085"/>
              <a:gd name="T11" fmla="*/ 532395 h 601"/>
              <a:gd name="T12" fmla="*/ 815250 w 2085"/>
              <a:gd name="T13" fmla="*/ 577424 h 601"/>
              <a:gd name="T14" fmla="*/ 897288 w 2085"/>
              <a:gd name="T15" fmla="*/ 447636 h 601"/>
              <a:gd name="T16" fmla="*/ 1075037 w 2085"/>
              <a:gd name="T17" fmla="*/ 508557 h 601"/>
              <a:gd name="T18" fmla="*/ 1090419 w 2085"/>
              <a:gd name="T19" fmla="*/ 405256 h 601"/>
              <a:gd name="T20" fmla="*/ 1254494 w 2085"/>
              <a:gd name="T21" fmla="*/ 458231 h 601"/>
              <a:gd name="T22" fmla="*/ 1278422 w 2085"/>
              <a:gd name="T23" fmla="*/ 331092 h 601"/>
              <a:gd name="T24" fmla="*/ 1421988 w 2085"/>
              <a:gd name="T25" fmla="*/ 418500 h 601"/>
              <a:gd name="T26" fmla="*/ 1454461 w 2085"/>
              <a:gd name="T27" fmla="*/ 294009 h 601"/>
              <a:gd name="T28" fmla="*/ 1517699 w 2085"/>
              <a:gd name="T29" fmla="*/ 381417 h 601"/>
              <a:gd name="T30" fmla="*/ 1522826 w 2085"/>
              <a:gd name="T31" fmla="*/ 259576 h 601"/>
              <a:gd name="T32" fmla="*/ 1639046 w 2085"/>
              <a:gd name="T33" fmla="*/ 317848 h 601"/>
              <a:gd name="T34" fmla="*/ 1618537 w 2085"/>
              <a:gd name="T35" fmla="*/ 219845 h 601"/>
              <a:gd name="T36" fmla="*/ 1700575 w 2085"/>
              <a:gd name="T37" fmla="*/ 272819 h 601"/>
              <a:gd name="T38" fmla="*/ 1695447 w 2085"/>
              <a:gd name="T39" fmla="*/ 143032 h 601"/>
              <a:gd name="T40" fmla="*/ 1775776 w 2085"/>
              <a:gd name="T41" fmla="*/ 180114 h 601"/>
              <a:gd name="T42" fmla="*/ 1731339 w 2085"/>
              <a:gd name="T43" fmla="*/ 58272 h 601"/>
              <a:gd name="T44" fmla="*/ 1772358 w 2085"/>
              <a:gd name="T45" fmla="*/ 0 h 601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085" h="601">
                <a:moveTo>
                  <a:pt x="0" y="576"/>
                </a:moveTo>
                <a:lnTo>
                  <a:pt x="14" y="582"/>
                </a:lnTo>
                <a:cubicBezTo>
                  <a:pt x="38" y="584"/>
                  <a:pt x="97" y="601"/>
                  <a:pt x="146" y="588"/>
                </a:cubicBezTo>
                <a:cubicBezTo>
                  <a:pt x="195" y="575"/>
                  <a:pt x="242" y="519"/>
                  <a:pt x="312" y="506"/>
                </a:cubicBezTo>
                <a:cubicBezTo>
                  <a:pt x="382" y="493"/>
                  <a:pt x="500" y="529"/>
                  <a:pt x="568" y="512"/>
                </a:cubicBezTo>
                <a:cubicBezTo>
                  <a:pt x="636" y="495"/>
                  <a:pt x="656" y="415"/>
                  <a:pt x="720" y="402"/>
                </a:cubicBezTo>
                <a:cubicBezTo>
                  <a:pt x="784" y="389"/>
                  <a:pt x="899" y="447"/>
                  <a:pt x="954" y="436"/>
                </a:cubicBezTo>
                <a:cubicBezTo>
                  <a:pt x="1009" y="425"/>
                  <a:pt x="999" y="347"/>
                  <a:pt x="1050" y="338"/>
                </a:cubicBezTo>
                <a:cubicBezTo>
                  <a:pt x="1101" y="329"/>
                  <a:pt x="1220" y="389"/>
                  <a:pt x="1258" y="384"/>
                </a:cubicBezTo>
                <a:cubicBezTo>
                  <a:pt x="1296" y="379"/>
                  <a:pt x="1241" y="312"/>
                  <a:pt x="1276" y="306"/>
                </a:cubicBezTo>
                <a:cubicBezTo>
                  <a:pt x="1311" y="300"/>
                  <a:pt x="1431" y="355"/>
                  <a:pt x="1468" y="346"/>
                </a:cubicBezTo>
                <a:cubicBezTo>
                  <a:pt x="1505" y="337"/>
                  <a:pt x="1463" y="255"/>
                  <a:pt x="1496" y="250"/>
                </a:cubicBezTo>
                <a:cubicBezTo>
                  <a:pt x="1529" y="245"/>
                  <a:pt x="1630" y="321"/>
                  <a:pt x="1664" y="316"/>
                </a:cubicBezTo>
                <a:cubicBezTo>
                  <a:pt x="1698" y="311"/>
                  <a:pt x="1683" y="227"/>
                  <a:pt x="1702" y="222"/>
                </a:cubicBezTo>
                <a:cubicBezTo>
                  <a:pt x="1721" y="217"/>
                  <a:pt x="1763" y="292"/>
                  <a:pt x="1776" y="288"/>
                </a:cubicBezTo>
                <a:cubicBezTo>
                  <a:pt x="1789" y="284"/>
                  <a:pt x="1758" y="204"/>
                  <a:pt x="1782" y="196"/>
                </a:cubicBezTo>
                <a:cubicBezTo>
                  <a:pt x="1806" y="188"/>
                  <a:pt x="1899" y="245"/>
                  <a:pt x="1918" y="240"/>
                </a:cubicBezTo>
                <a:cubicBezTo>
                  <a:pt x="1937" y="235"/>
                  <a:pt x="1882" y="172"/>
                  <a:pt x="1894" y="166"/>
                </a:cubicBezTo>
                <a:cubicBezTo>
                  <a:pt x="1906" y="160"/>
                  <a:pt x="1975" y="216"/>
                  <a:pt x="1990" y="206"/>
                </a:cubicBezTo>
                <a:cubicBezTo>
                  <a:pt x="2005" y="196"/>
                  <a:pt x="1969" y="120"/>
                  <a:pt x="1984" y="108"/>
                </a:cubicBezTo>
                <a:cubicBezTo>
                  <a:pt x="1999" y="96"/>
                  <a:pt x="2071" y="147"/>
                  <a:pt x="2078" y="136"/>
                </a:cubicBezTo>
                <a:cubicBezTo>
                  <a:pt x="2085" y="125"/>
                  <a:pt x="2027" y="67"/>
                  <a:pt x="2026" y="44"/>
                </a:cubicBezTo>
                <a:cubicBezTo>
                  <a:pt x="2025" y="21"/>
                  <a:pt x="2049" y="10"/>
                  <a:pt x="2074" y="0"/>
                </a:cubicBezTo>
              </a:path>
            </a:pathLst>
          </a:custGeom>
          <a:noFill/>
          <a:ln w="6350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633"/>
          </a:p>
        </p:txBody>
      </p:sp>
      <p:grpSp>
        <p:nvGrpSpPr>
          <p:cNvPr id="3091" name="Group 306"/>
          <p:cNvGrpSpPr>
            <a:grpSpLocks/>
          </p:cNvGrpSpPr>
          <p:nvPr/>
        </p:nvGrpSpPr>
        <p:grpSpPr bwMode="auto">
          <a:xfrm>
            <a:off x="2671201" y="2166121"/>
            <a:ext cx="145440" cy="456480"/>
            <a:chOff x="2308" y="1813"/>
            <a:chExt cx="96" cy="288"/>
          </a:xfrm>
        </p:grpSpPr>
        <p:sp>
          <p:nvSpPr>
            <p:cNvPr id="3134" name="Rectangle 307"/>
            <p:cNvSpPr>
              <a:spLocks noChangeArrowheads="1"/>
            </p:cNvSpPr>
            <p:nvPr/>
          </p:nvSpPr>
          <p:spPr bwMode="auto">
            <a:xfrm>
              <a:off x="2308" y="1813"/>
              <a:ext cx="96" cy="288"/>
            </a:xfrm>
            <a:prstGeom prst="rect">
              <a:avLst/>
            </a:prstGeom>
            <a:blipFill dpi="0" rotWithShape="0">
              <a:blip r:embed="rId6"/>
              <a:srcRect/>
              <a:tile tx="0" ty="0" sx="100000" sy="100000" flip="none" algn="tl"/>
            </a:blipFill>
            <a:ln w="635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endParaRPr lang="it-IT" altLang="it-IT" sz="1633"/>
            </a:p>
          </p:txBody>
        </p:sp>
        <p:sp>
          <p:nvSpPr>
            <p:cNvPr id="3135" name="Rectangle 308"/>
            <p:cNvSpPr>
              <a:spLocks noChangeArrowheads="1"/>
            </p:cNvSpPr>
            <p:nvPr/>
          </p:nvSpPr>
          <p:spPr bwMode="auto">
            <a:xfrm>
              <a:off x="2369" y="1831"/>
              <a:ext cx="23" cy="2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endParaRPr lang="it-IT" altLang="it-IT" sz="1633"/>
            </a:p>
          </p:txBody>
        </p:sp>
        <p:sp>
          <p:nvSpPr>
            <p:cNvPr id="3136" name="Rectangle 309"/>
            <p:cNvSpPr>
              <a:spLocks noChangeArrowheads="1"/>
            </p:cNvSpPr>
            <p:nvPr/>
          </p:nvSpPr>
          <p:spPr bwMode="auto">
            <a:xfrm>
              <a:off x="2321" y="1879"/>
              <a:ext cx="23" cy="2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endParaRPr lang="it-IT" altLang="it-IT" sz="1633"/>
            </a:p>
          </p:txBody>
        </p:sp>
        <p:sp>
          <p:nvSpPr>
            <p:cNvPr id="3137" name="Rectangle 310"/>
            <p:cNvSpPr>
              <a:spLocks noChangeArrowheads="1"/>
            </p:cNvSpPr>
            <p:nvPr/>
          </p:nvSpPr>
          <p:spPr bwMode="auto">
            <a:xfrm>
              <a:off x="2321" y="1831"/>
              <a:ext cx="23" cy="2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endParaRPr lang="it-IT" altLang="it-IT" sz="1633"/>
            </a:p>
          </p:txBody>
        </p:sp>
        <p:sp>
          <p:nvSpPr>
            <p:cNvPr id="3138" name="Rectangle 311"/>
            <p:cNvSpPr>
              <a:spLocks noChangeArrowheads="1"/>
            </p:cNvSpPr>
            <p:nvPr/>
          </p:nvSpPr>
          <p:spPr bwMode="auto">
            <a:xfrm>
              <a:off x="2369" y="1879"/>
              <a:ext cx="23" cy="2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endParaRPr lang="it-IT" altLang="it-IT" sz="1633"/>
            </a:p>
          </p:txBody>
        </p:sp>
        <p:sp>
          <p:nvSpPr>
            <p:cNvPr id="3139" name="Rectangle 312"/>
            <p:cNvSpPr>
              <a:spLocks noChangeArrowheads="1"/>
            </p:cNvSpPr>
            <p:nvPr/>
          </p:nvSpPr>
          <p:spPr bwMode="auto">
            <a:xfrm>
              <a:off x="2369" y="1927"/>
              <a:ext cx="23" cy="2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endParaRPr lang="it-IT" altLang="it-IT" sz="1633"/>
            </a:p>
          </p:txBody>
        </p:sp>
        <p:sp>
          <p:nvSpPr>
            <p:cNvPr id="3140" name="Rectangle 313"/>
            <p:cNvSpPr>
              <a:spLocks noChangeArrowheads="1"/>
            </p:cNvSpPr>
            <p:nvPr/>
          </p:nvSpPr>
          <p:spPr bwMode="auto">
            <a:xfrm>
              <a:off x="2321" y="1975"/>
              <a:ext cx="23" cy="2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endParaRPr lang="it-IT" altLang="it-IT" sz="1633"/>
            </a:p>
          </p:txBody>
        </p:sp>
        <p:sp>
          <p:nvSpPr>
            <p:cNvPr id="3141" name="Rectangle 314"/>
            <p:cNvSpPr>
              <a:spLocks noChangeArrowheads="1"/>
            </p:cNvSpPr>
            <p:nvPr/>
          </p:nvSpPr>
          <p:spPr bwMode="auto">
            <a:xfrm>
              <a:off x="2321" y="1927"/>
              <a:ext cx="23" cy="2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endParaRPr lang="it-IT" altLang="it-IT" sz="1633"/>
            </a:p>
          </p:txBody>
        </p:sp>
        <p:sp>
          <p:nvSpPr>
            <p:cNvPr id="3142" name="Rectangle 315"/>
            <p:cNvSpPr>
              <a:spLocks noChangeArrowheads="1"/>
            </p:cNvSpPr>
            <p:nvPr/>
          </p:nvSpPr>
          <p:spPr bwMode="auto">
            <a:xfrm>
              <a:off x="2369" y="1975"/>
              <a:ext cx="23" cy="2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endParaRPr lang="it-IT" altLang="it-IT" sz="1633"/>
            </a:p>
          </p:txBody>
        </p:sp>
        <p:sp>
          <p:nvSpPr>
            <p:cNvPr id="3143" name="Rectangle 316"/>
            <p:cNvSpPr>
              <a:spLocks noChangeArrowheads="1"/>
            </p:cNvSpPr>
            <p:nvPr/>
          </p:nvSpPr>
          <p:spPr bwMode="auto">
            <a:xfrm>
              <a:off x="2366" y="2023"/>
              <a:ext cx="23" cy="2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endParaRPr lang="it-IT" altLang="it-IT" sz="1633"/>
            </a:p>
          </p:txBody>
        </p:sp>
        <p:sp>
          <p:nvSpPr>
            <p:cNvPr id="3144" name="Rectangle 317"/>
            <p:cNvSpPr>
              <a:spLocks noChangeArrowheads="1"/>
            </p:cNvSpPr>
            <p:nvPr/>
          </p:nvSpPr>
          <p:spPr bwMode="auto">
            <a:xfrm>
              <a:off x="2323" y="2021"/>
              <a:ext cx="23" cy="4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endParaRPr lang="it-IT" altLang="it-IT" sz="1633"/>
            </a:p>
          </p:txBody>
        </p:sp>
      </p:grpSp>
      <p:grpSp>
        <p:nvGrpSpPr>
          <p:cNvPr id="3092" name="Group 318"/>
          <p:cNvGrpSpPr>
            <a:grpSpLocks/>
          </p:cNvGrpSpPr>
          <p:nvPr/>
        </p:nvGrpSpPr>
        <p:grpSpPr bwMode="auto">
          <a:xfrm>
            <a:off x="2311201" y="2415241"/>
            <a:ext cx="250560" cy="181440"/>
            <a:chOff x="2063" y="1922"/>
            <a:chExt cx="159" cy="149"/>
          </a:xfrm>
        </p:grpSpPr>
        <p:sp>
          <p:nvSpPr>
            <p:cNvPr id="3128" name="Rectangle 319" descr="Mattoni orizzontali"/>
            <p:cNvSpPr>
              <a:spLocks noChangeArrowheads="1"/>
            </p:cNvSpPr>
            <p:nvPr/>
          </p:nvSpPr>
          <p:spPr bwMode="auto">
            <a:xfrm>
              <a:off x="2082" y="1953"/>
              <a:ext cx="118" cy="118"/>
            </a:xfrm>
            <a:prstGeom prst="rect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 w="3175">
              <a:solidFill>
                <a:srgbClr val="99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endParaRPr lang="it-IT" altLang="it-IT" sz="1633"/>
            </a:p>
          </p:txBody>
        </p:sp>
        <p:sp>
          <p:nvSpPr>
            <p:cNvPr id="3129" name="Rectangle 320"/>
            <p:cNvSpPr>
              <a:spLocks noChangeArrowheads="1"/>
            </p:cNvSpPr>
            <p:nvPr/>
          </p:nvSpPr>
          <p:spPr bwMode="auto">
            <a:xfrm>
              <a:off x="2104" y="2025"/>
              <a:ext cx="23" cy="45"/>
            </a:xfrm>
            <a:prstGeom prst="rect">
              <a:avLst/>
            </a:prstGeom>
            <a:solidFill>
              <a:schemeClr val="bg1"/>
            </a:solidFill>
            <a:ln w="6350" algn="ctr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endParaRPr lang="it-IT" altLang="it-IT" sz="1633"/>
            </a:p>
          </p:txBody>
        </p:sp>
        <p:sp>
          <p:nvSpPr>
            <p:cNvPr id="3130" name="Rectangle 321"/>
            <p:cNvSpPr>
              <a:spLocks noChangeArrowheads="1"/>
            </p:cNvSpPr>
            <p:nvPr/>
          </p:nvSpPr>
          <p:spPr bwMode="auto">
            <a:xfrm>
              <a:off x="2152" y="1975"/>
              <a:ext cx="23" cy="2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endParaRPr lang="it-IT" altLang="it-IT" sz="1633"/>
            </a:p>
          </p:txBody>
        </p:sp>
        <p:sp>
          <p:nvSpPr>
            <p:cNvPr id="3131" name="Rectangle 322"/>
            <p:cNvSpPr>
              <a:spLocks noChangeArrowheads="1"/>
            </p:cNvSpPr>
            <p:nvPr/>
          </p:nvSpPr>
          <p:spPr bwMode="auto">
            <a:xfrm>
              <a:off x="2149" y="2025"/>
              <a:ext cx="23" cy="23"/>
            </a:xfrm>
            <a:prstGeom prst="rect">
              <a:avLst/>
            </a:prstGeom>
            <a:solidFill>
              <a:schemeClr val="bg1"/>
            </a:solidFill>
            <a:ln w="6350" algn="ctr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endParaRPr lang="it-IT" altLang="it-IT" sz="1633"/>
            </a:p>
          </p:txBody>
        </p:sp>
        <p:sp>
          <p:nvSpPr>
            <p:cNvPr id="3132" name="Rectangle 323"/>
            <p:cNvSpPr>
              <a:spLocks noChangeArrowheads="1"/>
            </p:cNvSpPr>
            <p:nvPr/>
          </p:nvSpPr>
          <p:spPr bwMode="auto">
            <a:xfrm>
              <a:off x="2104" y="1975"/>
              <a:ext cx="23" cy="23"/>
            </a:xfrm>
            <a:prstGeom prst="rect">
              <a:avLst/>
            </a:prstGeom>
            <a:solidFill>
              <a:schemeClr val="bg1"/>
            </a:solidFill>
            <a:ln w="6350" algn="ctr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endParaRPr lang="it-IT" altLang="it-IT" sz="1633"/>
            </a:p>
          </p:txBody>
        </p:sp>
        <p:sp>
          <p:nvSpPr>
            <p:cNvPr id="3133" name="AutoShape 324" descr="Scaglie"/>
            <p:cNvSpPr>
              <a:spLocks noChangeArrowheads="1"/>
            </p:cNvSpPr>
            <p:nvPr/>
          </p:nvSpPr>
          <p:spPr bwMode="auto">
            <a:xfrm>
              <a:off x="2063" y="1922"/>
              <a:ext cx="159" cy="39"/>
            </a:xfrm>
            <a:prstGeom prst="triangle">
              <a:avLst>
                <a:gd name="adj" fmla="val 50000"/>
              </a:avLst>
            </a:prstGeom>
            <a:blipFill dpi="0" rotWithShape="0">
              <a:blip r:embed="rId8"/>
              <a:srcRect/>
              <a:tile tx="0" ty="0" sx="100000" sy="100000" flip="none" algn="tl"/>
            </a:blipFill>
            <a:ln w="3175">
              <a:solidFill>
                <a:srgbClr val="99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endParaRPr lang="it-IT" altLang="it-IT" sz="1633"/>
            </a:p>
          </p:txBody>
        </p:sp>
      </p:grpSp>
      <p:sp>
        <p:nvSpPr>
          <p:cNvPr id="3093" name="Freeform 325"/>
          <p:cNvSpPr>
            <a:spLocks/>
          </p:cNvSpPr>
          <p:nvPr/>
        </p:nvSpPr>
        <p:spPr bwMode="auto">
          <a:xfrm>
            <a:off x="1510561" y="2721961"/>
            <a:ext cx="1209600" cy="753120"/>
          </a:xfrm>
          <a:custGeom>
            <a:avLst/>
            <a:gdLst>
              <a:gd name="T0" fmla="*/ 0 w 1606"/>
              <a:gd name="T1" fmla="*/ 829278 h 653"/>
              <a:gd name="T2" fmla="*/ 13286 w 1606"/>
              <a:gd name="T3" fmla="*/ 829278 h 653"/>
              <a:gd name="T4" fmla="*/ 64770 w 1606"/>
              <a:gd name="T5" fmla="*/ 770771 h 653"/>
              <a:gd name="T6" fmla="*/ 204275 w 1606"/>
              <a:gd name="T7" fmla="*/ 814015 h 653"/>
              <a:gd name="T8" fmla="*/ 292296 w 1606"/>
              <a:gd name="T9" fmla="*/ 674106 h 653"/>
              <a:gd name="T10" fmla="*/ 460035 w 1606"/>
              <a:gd name="T11" fmla="*/ 671563 h 653"/>
              <a:gd name="T12" fmla="*/ 513179 w 1606"/>
              <a:gd name="T13" fmla="*/ 546917 h 653"/>
              <a:gd name="T14" fmla="*/ 667631 w 1606"/>
              <a:gd name="T15" fmla="*/ 587617 h 653"/>
              <a:gd name="T16" fmla="*/ 714133 w 1606"/>
              <a:gd name="T17" fmla="*/ 473146 h 653"/>
              <a:gd name="T18" fmla="*/ 848656 w 1606"/>
              <a:gd name="T19" fmla="*/ 534198 h 653"/>
              <a:gd name="T20" fmla="*/ 878550 w 1606"/>
              <a:gd name="T21" fmla="*/ 412095 h 653"/>
              <a:gd name="T22" fmla="*/ 971553 w 1606"/>
              <a:gd name="T23" fmla="*/ 465515 h 653"/>
              <a:gd name="T24" fmla="*/ 981518 w 1606"/>
              <a:gd name="T25" fmla="*/ 363763 h 653"/>
              <a:gd name="T26" fmla="*/ 1069539 w 1606"/>
              <a:gd name="T27" fmla="*/ 391745 h 653"/>
              <a:gd name="T28" fmla="*/ 1069539 w 1606"/>
              <a:gd name="T29" fmla="*/ 320519 h 653"/>
              <a:gd name="T30" fmla="*/ 1169185 w 1606"/>
              <a:gd name="T31" fmla="*/ 328150 h 653"/>
              <a:gd name="T32" fmla="*/ 1162542 w 1606"/>
              <a:gd name="T33" fmla="*/ 236573 h 653"/>
              <a:gd name="T34" fmla="*/ 1257206 w 1606"/>
              <a:gd name="T35" fmla="*/ 251836 h 653"/>
              <a:gd name="T36" fmla="*/ 1250563 w 1606"/>
              <a:gd name="T37" fmla="*/ 160259 h 653"/>
              <a:gd name="T38" fmla="*/ 1321977 w 1606"/>
              <a:gd name="T39" fmla="*/ 134821 h 653"/>
              <a:gd name="T40" fmla="*/ 1297065 w 1606"/>
              <a:gd name="T41" fmla="*/ 68683 h 653"/>
              <a:gd name="T42" fmla="*/ 1330280 w 1606"/>
              <a:gd name="T43" fmla="*/ 43245 h 653"/>
              <a:gd name="T44" fmla="*/ 1318655 w 1606"/>
              <a:gd name="T45" fmla="*/ 0 h 65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06" h="653">
                <a:moveTo>
                  <a:pt x="0" y="652"/>
                </a:moveTo>
                <a:lnTo>
                  <a:pt x="16" y="652"/>
                </a:lnTo>
                <a:cubicBezTo>
                  <a:pt x="29" y="644"/>
                  <a:pt x="40" y="608"/>
                  <a:pt x="78" y="606"/>
                </a:cubicBezTo>
                <a:cubicBezTo>
                  <a:pt x="116" y="604"/>
                  <a:pt x="200" y="653"/>
                  <a:pt x="246" y="640"/>
                </a:cubicBezTo>
                <a:cubicBezTo>
                  <a:pt x="292" y="627"/>
                  <a:pt x="301" y="549"/>
                  <a:pt x="352" y="530"/>
                </a:cubicBezTo>
                <a:cubicBezTo>
                  <a:pt x="403" y="511"/>
                  <a:pt x="510" y="545"/>
                  <a:pt x="554" y="528"/>
                </a:cubicBezTo>
                <a:cubicBezTo>
                  <a:pt x="598" y="511"/>
                  <a:pt x="576" y="441"/>
                  <a:pt x="618" y="430"/>
                </a:cubicBezTo>
                <a:cubicBezTo>
                  <a:pt x="660" y="419"/>
                  <a:pt x="764" y="472"/>
                  <a:pt x="804" y="462"/>
                </a:cubicBezTo>
                <a:cubicBezTo>
                  <a:pt x="844" y="452"/>
                  <a:pt x="824" y="379"/>
                  <a:pt x="860" y="372"/>
                </a:cubicBezTo>
                <a:cubicBezTo>
                  <a:pt x="896" y="365"/>
                  <a:pt x="989" y="428"/>
                  <a:pt x="1022" y="420"/>
                </a:cubicBezTo>
                <a:cubicBezTo>
                  <a:pt x="1055" y="412"/>
                  <a:pt x="1033" y="333"/>
                  <a:pt x="1058" y="324"/>
                </a:cubicBezTo>
                <a:cubicBezTo>
                  <a:pt x="1083" y="315"/>
                  <a:pt x="1149" y="372"/>
                  <a:pt x="1170" y="366"/>
                </a:cubicBezTo>
                <a:cubicBezTo>
                  <a:pt x="1191" y="360"/>
                  <a:pt x="1162" y="296"/>
                  <a:pt x="1182" y="286"/>
                </a:cubicBezTo>
                <a:cubicBezTo>
                  <a:pt x="1202" y="276"/>
                  <a:pt x="1270" y="314"/>
                  <a:pt x="1288" y="308"/>
                </a:cubicBezTo>
                <a:cubicBezTo>
                  <a:pt x="1306" y="302"/>
                  <a:pt x="1268" y="260"/>
                  <a:pt x="1288" y="252"/>
                </a:cubicBezTo>
                <a:cubicBezTo>
                  <a:pt x="1308" y="244"/>
                  <a:pt x="1389" y="269"/>
                  <a:pt x="1408" y="258"/>
                </a:cubicBezTo>
                <a:cubicBezTo>
                  <a:pt x="1427" y="247"/>
                  <a:pt x="1383" y="196"/>
                  <a:pt x="1400" y="186"/>
                </a:cubicBezTo>
                <a:cubicBezTo>
                  <a:pt x="1417" y="176"/>
                  <a:pt x="1497" y="208"/>
                  <a:pt x="1514" y="198"/>
                </a:cubicBezTo>
                <a:cubicBezTo>
                  <a:pt x="1531" y="188"/>
                  <a:pt x="1493" y="141"/>
                  <a:pt x="1506" y="126"/>
                </a:cubicBezTo>
                <a:cubicBezTo>
                  <a:pt x="1519" y="111"/>
                  <a:pt x="1583" y="118"/>
                  <a:pt x="1592" y="106"/>
                </a:cubicBezTo>
                <a:cubicBezTo>
                  <a:pt x="1601" y="94"/>
                  <a:pt x="1560" y="66"/>
                  <a:pt x="1562" y="54"/>
                </a:cubicBezTo>
                <a:cubicBezTo>
                  <a:pt x="1564" y="42"/>
                  <a:pt x="1598" y="43"/>
                  <a:pt x="1602" y="34"/>
                </a:cubicBezTo>
                <a:cubicBezTo>
                  <a:pt x="1606" y="25"/>
                  <a:pt x="1597" y="12"/>
                  <a:pt x="1588" y="0"/>
                </a:cubicBezTo>
              </a:path>
            </a:pathLst>
          </a:custGeom>
          <a:noFill/>
          <a:ln w="63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633"/>
          </a:p>
        </p:txBody>
      </p:sp>
      <p:grpSp>
        <p:nvGrpSpPr>
          <p:cNvPr id="3094" name="Group 239"/>
          <p:cNvGrpSpPr>
            <a:grpSpLocks/>
          </p:cNvGrpSpPr>
          <p:nvPr/>
        </p:nvGrpSpPr>
        <p:grpSpPr bwMode="auto">
          <a:xfrm>
            <a:off x="1199521" y="2518921"/>
            <a:ext cx="2885760" cy="3644640"/>
            <a:chOff x="3781" y="138"/>
            <a:chExt cx="2342" cy="2787"/>
          </a:xfrm>
        </p:grpSpPr>
        <p:sp>
          <p:nvSpPr>
            <p:cNvPr id="3110" name="Oval 232"/>
            <p:cNvSpPr>
              <a:spLocks noChangeArrowheads="1"/>
            </p:cNvSpPr>
            <p:nvPr/>
          </p:nvSpPr>
          <p:spPr bwMode="auto">
            <a:xfrm>
              <a:off x="5209" y="138"/>
              <a:ext cx="192" cy="52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endParaRPr lang="it-IT" altLang="it-IT" sz="1633"/>
            </a:p>
          </p:txBody>
        </p:sp>
        <p:sp>
          <p:nvSpPr>
            <p:cNvPr id="3111" name="Freeform 233"/>
            <p:cNvSpPr>
              <a:spLocks/>
            </p:cNvSpPr>
            <p:nvPr/>
          </p:nvSpPr>
          <p:spPr bwMode="auto">
            <a:xfrm rot="16478878" flipH="1">
              <a:off x="5218" y="707"/>
              <a:ext cx="665" cy="393"/>
            </a:xfrm>
            <a:custGeom>
              <a:avLst/>
              <a:gdLst>
                <a:gd name="T0" fmla="*/ 0 w 1104"/>
                <a:gd name="T1" fmla="*/ 0 h 296"/>
                <a:gd name="T2" fmla="*/ 116 w 1104"/>
                <a:gd name="T3" fmla="*/ 255 h 296"/>
                <a:gd name="T4" fmla="*/ 260 w 1104"/>
                <a:gd name="T5" fmla="*/ 382 h 296"/>
                <a:gd name="T6" fmla="*/ 463 w 1104"/>
                <a:gd name="T7" fmla="*/ 319 h 296"/>
                <a:gd name="T8" fmla="*/ 665 w 1104"/>
                <a:gd name="T9" fmla="*/ 64 h 2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04" h="296">
                  <a:moveTo>
                    <a:pt x="0" y="0"/>
                  </a:moveTo>
                  <a:cubicBezTo>
                    <a:pt x="60" y="72"/>
                    <a:pt x="120" y="144"/>
                    <a:pt x="192" y="192"/>
                  </a:cubicBezTo>
                  <a:cubicBezTo>
                    <a:pt x="264" y="240"/>
                    <a:pt x="336" y="280"/>
                    <a:pt x="432" y="288"/>
                  </a:cubicBezTo>
                  <a:cubicBezTo>
                    <a:pt x="528" y="296"/>
                    <a:pt x="656" y="280"/>
                    <a:pt x="768" y="240"/>
                  </a:cubicBezTo>
                  <a:cubicBezTo>
                    <a:pt x="880" y="200"/>
                    <a:pt x="1048" y="96"/>
                    <a:pt x="1104" y="48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dash"/>
              <a:round/>
              <a:headEnd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633"/>
            </a:p>
          </p:txBody>
        </p:sp>
        <p:grpSp>
          <p:nvGrpSpPr>
            <p:cNvPr id="3112" name="Group 238"/>
            <p:cNvGrpSpPr>
              <a:grpSpLocks/>
            </p:cNvGrpSpPr>
            <p:nvPr/>
          </p:nvGrpSpPr>
          <p:grpSpPr bwMode="auto">
            <a:xfrm>
              <a:off x="3781" y="1154"/>
              <a:ext cx="2342" cy="1771"/>
              <a:chOff x="3711" y="1363"/>
              <a:chExt cx="2342" cy="1771"/>
            </a:xfrm>
          </p:grpSpPr>
          <p:sp>
            <p:nvSpPr>
              <p:cNvPr id="3113" name="Oval 221"/>
              <p:cNvSpPr>
                <a:spLocks noChangeArrowheads="1"/>
              </p:cNvSpPr>
              <p:nvPr/>
            </p:nvSpPr>
            <p:spPr bwMode="auto">
              <a:xfrm>
                <a:off x="3711" y="1363"/>
                <a:ext cx="2342" cy="1771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>
                  <a:lnSpc>
                    <a:spcPct val="93000"/>
                  </a:lnSpc>
                  <a:buClr>
                    <a:srgbClr val="000000"/>
                  </a:buClr>
                  <a:buSzPct val="45000"/>
                  <a:buFont typeface="Wingdings" panose="05000000000000000000" pitchFamily="2" charset="2"/>
                  <a:buNone/>
                </a:pPr>
                <a:endParaRPr lang="it-IT" altLang="it-IT" sz="1633"/>
              </a:p>
            </p:txBody>
          </p:sp>
          <p:sp>
            <p:nvSpPr>
              <p:cNvPr id="3114" name="Freeform 222" descr="Granito"/>
              <p:cNvSpPr>
                <a:spLocks noChangeAspect="1"/>
              </p:cNvSpPr>
              <p:nvPr/>
            </p:nvSpPr>
            <p:spPr bwMode="auto">
              <a:xfrm>
                <a:off x="4053" y="2036"/>
                <a:ext cx="1672" cy="743"/>
              </a:xfrm>
              <a:custGeom>
                <a:avLst/>
                <a:gdLst>
                  <a:gd name="T0" fmla="*/ 0 w 1672"/>
                  <a:gd name="T1" fmla="*/ 602 h 743"/>
                  <a:gd name="T2" fmla="*/ 6 w 1672"/>
                  <a:gd name="T3" fmla="*/ 704 h 743"/>
                  <a:gd name="T4" fmla="*/ 240 w 1672"/>
                  <a:gd name="T5" fmla="*/ 723 h 743"/>
                  <a:gd name="T6" fmla="*/ 338 w 1672"/>
                  <a:gd name="T7" fmla="*/ 721 h 743"/>
                  <a:gd name="T8" fmla="*/ 413 w 1672"/>
                  <a:gd name="T9" fmla="*/ 726 h 743"/>
                  <a:gd name="T10" fmla="*/ 515 w 1672"/>
                  <a:gd name="T11" fmla="*/ 743 h 743"/>
                  <a:gd name="T12" fmla="*/ 612 w 1672"/>
                  <a:gd name="T13" fmla="*/ 736 h 743"/>
                  <a:gd name="T14" fmla="*/ 691 w 1672"/>
                  <a:gd name="T15" fmla="*/ 743 h 743"/>
                  <a:gd name="T16" fmla="*/ 805 w 1672"/>
                  <a:gd name="T17" fmla="*/ 743 h 743"/>
                  <a:gd name="T18" fmla="*/ 874 w 1672"/>
                  <a:gd name="T19" fmla="*/ 743 h 743"/>
                  <a:gd name="T20" fmla="*/ 962 w 1672"/>
                  <a:gd name="T21" fmla="*/ 714 h 743"/>
                  <a:gd name="T22" fmla="*/ 1038 w 1672"/>
                  <a:gd name="T23" fmla="*/ 655 h 743"/>
                  <a:gd name="T24" fmla="*/ 1162 w 1672"/>
                  <a:gd name="T25" fmla="*/ 602 h 743"/>
                  <a:gd name="T26" fmla="*/ 1188 w 1672"/>
                  <a:gd name="T27" fmla="*/ 510 h 743"/>
                  <a:gd name="T28" fmla="*/ 1230 w 1672"/>
                  <a:gd name="T29" fmla="*/ 436 h 743"/>
                  <a:gd name="T30" fmla="*/ 1270 w 1672"/>
                  <a:gd name="T31" fmla="*/ 359 h 743"/>
                  <a:gd name="T32" fmla="*/ 1338 w 1672"/>
                  <a:gd name="T33" fmla="*/ 242 h 743"/>
                  <a:gd name="T34" fmla="*/ 1385 w 1672"/>
                  <a:gd name="T35" fmla="*/ 170 h 743"/>
                  <a:gd name="T36" fmla="*/ 1437 w 1672"/>
                  <a:gd name="T37" fmla="*/ 144 h 743"/>
                  <a:gd name="T38" fmla="*/ 1535 w 1672"/>
                  <a:gd name="T39" fmla="*/ 140 h 743"/>
                  <a:gd name="T40" fmla="*/ 1636 w 1672"/>
                  <a:gd name="T41" fmla="*/ 141 h 743"/>
                  <a:gd name="T42" fmla="*/ 1672 w 1672"/>
                  <a:gd name="T43" fmla="*/ 42 h 743"/>
                  <a:gd name="T44" fmla="*/ 1604 w 1672"/>
                  <a:gd name="T45" fmla="*/ 27 h 743"/>
                  <a:gd name="T46" fmla="*/ 1398 w 1672"/>
                  <a:gd name="T47" fmla="*/ 0 h 743"/>
                  <a:gd name="T48" fmla="*/ 1342 w 1672"/>
                  <a:gd name="T49" fmla="*/ 30 h 743"/>
                  <a:gd name="T50" fmla="*/ 1283 w 1672"/>
                  <a:gd name="T51" fmla="*/ 131 h 743"/>
                  <a:gd name="T52" fmla="*/ 1230 w 1672"/>
                  <a:gd name="T53" fmla="*/ 232 h 743"/>
                  <a:gd name="T54" fmla="*/ 1174 w 1672"/>
                  <a:gd name="T55" fmla="*/ 320 h 743"/>
                  <a:gd name="T56" fmla="*/ 1122 w 1672"/>
                  <a:gd name="T57" fmla="*/ 412 h 743"/>
                  <a:gd name="T58" fmla="*/ 1074 w 1672"/>
                  <a:gd name="T59" fmla="*/ 482 h 743"/>
                  <a:gd name="T60" fmla="*/ 1054 w 1672"/>
                  <a:gd name="T61" fmla="*/ 515 h 743"/>
                  <a:gd name="T62" fmla="*/ 1014 w 1672"/>
                  <a:gd name="T63" fmla="*/ 564 h 743"/>
                  <a:gd name="T64" fmla="*/ 923 w 1672"/>
                  <a:gd name="T65" fmla="*/ 626 h 743"/>
                  <a:gd name="T66" fmla="*/ 825 w 1672"/>
                  <a:gd name="T67" fmla="*/ 648 h 743"/>
                  <a:gd name="T68" fmla="*/ 315 w 1672"/>
                  <a:gd name="T69" fmla="*/ 648 h 743"/>
                  <a:gd name="T70" fmla="*/ 0 w 1672"/>
                  <a:gd name="T71" fmla="*/ 602 h 74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72" h="743">
                    <a:moveTo>
                      <a:pt x="0" y="602"/>
                    </a:moveTo>
                    <a:lnTo>
                      <a:pt x="6" y="704"/>
                    </a:lnTo>
                    <a:lnTo>
                      <a:pt x="240" y="723"/>
                    </a:lnTo>
                    <a:lnTo>
                      <a:pt x="338" y="721"/>
                    </a:lnTo>
                    <a:lnTo>
                      <a:pt x="413" y="726"/>
                    </a:lnTo>
                    <a:lnTo>
                      <a:pt x="515" y="743"/>
                    </a:lnTo>
                    <a:lnTo>
                      <a:pt x="612" y="736"/>
                    </a:lnTo>
                    <a:lnTo>
                      <a:pt x="691" y="743"/>
                    </a:lnTo>
                    <a:lnTo>
                      <a:pt x="805" y="743"/>
                    </a:lnTo>
                    <a:lnTo>
                      <a:pt x="874" y="743"/>
                    </a:lnTo>
                    <a:lnTo>
                      <a:pt x="962" y="714"/>
                    </a:lnTo>
                    <a:lnTo>
                      <a:pt x="1038" y="655"/>
                    </a:lnTo>
                    <a:lnTo>
                      <a:pt x="1162" y="602"/>
                    </a:lnTo>
                    <a:lnTo>
                      <a:pt x="1188" y="510"/>
                    </a:lnTo>
                    <a:lnTo>
                      <a:pt x="1230" y="436"/>
                    </a:lnTo>
                    <a:lnTo>
                      <a:pt x="1270" y="359"/>
                    </a:lnTo>
                    <a:lnTo>
                      <a:pt x="1338" y="242"/>
                    </a:lnTo>
                    <a:lnTo>
                      <a:pt x="1385" y="170"/>
                    </a:lnTo>
                    <a:lnTo>
                      <a:pt x="1437" y="144"/>
                    </a:lnTo>
                    <a:lnTo>
                      <a:pt x="1535" y="140"/>
                    </a:lnTo>
                    <a:lnTo>
                      <a:pt x="1636" y="141"/>
                    </a:lnTo>
                    <a:lnTo>
                      <a:pt x="1672" y="42"/>
                    </a:lnTo>
                    <a:lnTo>
                      <a:pt x="1604" y="27"/>
                    </a:lnTo>
                    <a:lnTo>
                      <a:pt x="1398" y="0"/>
                    </a:lnTo>
                    <a:lnTo>
                      <a:pt x="1342" y="30"/>
                    </a:lnTo>
                    <a:lnTo>
                      <a:pt x="1283" y="131"/>
                    </a:lnTo>
                    <a:lnTo>
                      <a:pt x="1230" y="232"/>
                    </a:lnTo>
                    <a:lnTo>
                      <a:pt x="1174" y="320"/>
                    </a:lnTo>
                    <a:lnTo>
                      <a:pt x="1122" y="412"/>
                    </a:lnTo>
                    <a:lnTo>
                      <a:pt x="1074" y="482"/>
                    </a:lnTo>
                    <a:lnTo>
                      <a:pt x="1054" y="515"/>
                    </a:lnTo>
                    <a:lnTo>
                      <a:pt x="1014" y="564"/>
                    </a:lnTo>
                    <a:lnTo>
                      <a:pt x="923" y="626"/>
                    </a:lnTo>
                    <a:lnTo>
                      <a:pt x="825" y="648"/>
                    </a:lnTo>
                    <a:lnTo>
                      <a:pt x="315" y="648"/>
                    </a:lnTo>
                    <a:lnTo>
                      <a:pt x="0" y="602"/>
                    </a:lnTo>
                    <a:close/>
                  </a:path>
                </a:pathLst>
              </a:custGeom>
              <a:blipFill dpi="0" rotWithShape="1">
                <a:blip r:embed="rId9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 sz="1633"/>
              </a:p>
            </p:txBody>
          </p:sp>
          <p:sp>
            <p:nvSpPr>
              <p:cNvPr id="3115" name="Freeform 223"/>
              <p:cNvSpPr>
                <a:spLocks noChangeAspect="1"/>
              </p:cNvSpPr>
              <p:nvPr/>
            </p:nvSpPr>
            <p:spPr bwMode="auto">
              <a:xfrm>
                <a:off x="4053" y="2152"/>
                <a:ext cx="1306" cy="529"/>
              </a:xfrm>
              <a:custGeom>
                <a:avLst/>
                <a:gdLst>
                  <a:gd name="T0" fmla="*/ 0 w 1306"/>
                  <a:gd name="T1" fmla="*/ 498 h 529"/>
                  <a:gd name="T2" fmla="*/ 0 w 1306"/>
                  <a:gd name="T3" fmla="*/ 0 h 529"/>
                  <a:gd name="T4" fmla="*/ 1306 w 1306"/>
                  <a:gd name="T5" fmla="*/ 8 h 529"/>
                  <a:gd name="T6" fmla="*/ 1254 w 1306"/>
                  <a:gd name="T7" fmla="*/ 106 h 529"/>
                  <a:gd name="T8" fmla="*/ 1202 w 1306"/>
                  <a:gd name="T9" fmla="*/ 188 h 529"/>
                  <a:gd name="T10" fmla="*/ 1153 w 1306"/>
                  <a:gd name="T11" fmla="*/ 267 h 529"/>
                  <a:gd name="T12" fmla="*/ 1109 w 1306"/>
                  <a:gd name="T13" fmla="*/ 343 h 529"/>
                  <a:gd name="T14" fmla="*/ 1074 w 1306"/>
                  <a:gd name="T15" fmla="*/ 394 h 529"/>
                  <a:gd name="T16" fmla="*/ 1025 w 1306"/>
                  <a:gd name="T17" fmla="*/ 453 h 529"/>
                  <a:gd name="T18" fmla="*/ 946 w 1306"/>
                  <a:gd name="T19" fmla="*/ 506 h 529"/>
                  <a:gd name="T20" fmla="*/ 838 w 1306"/>
                  <a:gd name="T21" fmla="*/ 529 h 529"/>
                  <a:gd name="T22" fmla="*/ 341 w 1306"/>
                  <a:gd name="T23" fmla="*/ 529 h 529"/>
                  <a:gd name="T24" fmla="*/ 0 w 1306"/>
                  <a:gd name="T25" fmla="*/ 498 h 52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06" h="529">
                    <a:moveTo>
                      <a:pt x="0" y="498"/>
                    </a:moveTo>
                    <a:lnTo>
                      <a:pt x="0" y="0"/>
                    </a:lnTo>
                    <a:lnTo>
                      <a:pt x="1306" y="8"/>
                    </a:lnTo>
                    <a:lnTo>
                      <a:pt x="1254" y="106"/>
                    </a:lnTo>
                    <a:lnTo>
                      <a:pt x="1202" y="188"/>
                    </a:lnTo>
                    <a:lnTo>
                      <a:pt x="1153" y="267"/>
                    </a:lnTo>
                    <a:lnTo>
                      <a:pt x="1109" y="343"/>
                    </a:lnTo>
                    <a:lnTo>
                      <a:pt x="1074" y="394"/>
                    </a:lnTo>
                    <a:lnTo>
                      <a:pt x="1025" y="453"/>
                    </a:lnTo>
                    <a:lnTo>
                      <a:pt x="946" y="506"/>
                    </a:lnTo>
                    <a:lnTo>
                      <a:pt x="838" y="529"/>
                    </a:lnTo>
                    <a:lnTo>
                      <a:pt x="341" y="529"/>
                    </a:lnTo>
                    <a:lnTo>
                      <a:pt x="0" y="498"/>
                    </a:lnTo>
                    <a:close/>
                  </a:path>
                </a:pathLst>
              </a:custGeom>
              <a:solidFill>
                <a:srgbClr val="66FF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 sz="1633"/>
              </a:p>
            </p:txBody>
          </p:sp>
          <p:sp>
            <p:nvSpPr>
              <p:cNvPr id="3116" name="Freeform 224"/>
              <p:cNvSpPr>
                <a:spLocks noChangeAspect="1"/>
              </p:cNvSpPr>
              <p:nvPr/>
            </p:nvSpPr>
            <p:spPr bwMode="auto">
              <a:xfrm>
                <a:off x="4053" y="2037"/>
                <a:ext cx="1674" cy="647"/>
              </a:xfrm>
              <a:custGeom>
                <a:avLst/>
                <a:gdLst>
                  <a:gd name="T0" fmla="*/ 0 w 1674"/>
                  <a:gd name="T1" fmla="*/ 619 h 647"/>
                  <a:gd name="T2" fmla="*/ 321 w 1674"/>
                  <a:gd name="T3" fmla="*/ 647 h 647"/>
                  <a:gd name="T4" fmla="*/ 555 w 1674"/>
                  <a:gd name="T5" fmla="*/ 647 h 647"/>
                  <a:gd name="T6" fmla="*/ 821 w 1674"/>
                  <a:gd name="T7" fmla="*/ 647 h 647"/>
                  <a:gd name="T8" fmla="*/ 925 w 1674"/>
                  <a:gd name="T9" fmla="*/ 623 h 647"/>
                  <a:gd name="T10" fmla="*/ 1007 w 1674"/>
                  <a:gd name="T11" fmla="*/ 563 h 647"/>
                  <a:gd name="T12" fmla="*/ 1056 w 1674"/>
                  <a:gd name="T13" fmla="*/ 506 h 647"/>
                  <a:gd name="T14" fmla="*/ 1121 w 1674"/>
                  <a:gd name="T15" fmla="*/ 407 h 647"/>
                  <a:gd name="T16" fmla="*/ 1174 w 1674"/>
                  <a:gd name="T17" fmla="*/ 313 h 647"/>
                  <a:gd name="T18" fmla="*/ 1236 w 1674"/>
                  <a:gd name="T19" fmla="*/ 219 h 647"/>
                  <a:gd name="T20" fmla="*/ 1304 w 1674"/>
                  <a:gd name="T21" fmla="*/ 89 h 647"/>
                  <a:gd name="T22" fmla="*/ 1343 w 1674"/>
                  <a:gd name="T23" fmla="*/ 26 h 647"/>
                  <a:gd name="T24" fmla="*/ 1400 w 1674"/>
                  <a:gd name="T25" fmla="*/ 0 h 647"/>
                  <a:gd name="T26" fmla="*/ 1491 w 1674"/>
                  <a:gd name="T27" fmla="*/ 11 h 647"/>
                  <a:gd name="T28" fmla="*/ 1606 w 1674"/>
                  <a:gd name="T29" fmla="*/ 26 h 647"/>
                  <a:gd name="T30" fmla="*/ 1674 w 1674"/>
                  <a:gd name="T31" fmla="*/ 42 h 64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674" h="647">
                    <a:moveTo>
                      <a:pt x="0" y="619"/>
                    </a:moveTo>
                    <a:lnTo>
                      <a:pt x="321" y="647"/>
                    </a:lnTo>
                    <a:lnTo>
                      <a:pt x="555" y="647"/>
                    </a:lnTo>
                    <a:lnTo>
                      <a:pt x="821" y="647"/>
                    </a:lnTo>
                    <a:lnTo>
                      <a:pt x="925" y="623"/>
                    </a:lnTo>
                    <a:lnTo>
                      <a:pt x="1007" y="563"/>
                    </a:lnTo>
                    <a:lnTo>
                      <a:pt x="1056" y="506"/>
                    </a:lnTo>
                    <a:lnTo>
                      <a:pt x="1121" y="407"/>
                    </a:lnTo>
                    <a:lnTo>
                      <a:pt x="1174" y="313"/>
                    </a:lnTo>
                    <a:lnTo>
                      <a:pt x="1236" y="219"/>
                    </a:lnTo>
                    <a:lnTo>
                      <a:pt x="1304" y="89"/>
                    </a:lnTo>
                    <a:lnTo>
                      <a:pt x="1343" y="26"/>
                    </a:lnTo>
                    <a:lnTo>
                      <a:pt x="1400" y="0"/>
                    </a:lnTo>
                    <a:lnTo>
                      <a:pt x="1491" y="11"/>
                    </a:lnTo>
                    <a:lnTo>
                      <a:pt x="1606" y="26"/>
                    </a:lnTo>
                    <a:lnTo>
                      <a:pt x="1674" y="42"/>
                    </a:lnTo>
                  </a:path>
                </a:pathLst>
              </a:custGeom>
              <a:noFill/>
              <a:ln w="254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 sz="1633"/>
              </a:p>
            </p:txBody>
          </p:sp>
          <p:graphicFrame>
            <p:nvGraphicFramePr>
              <p:cNvPr id="3117" name="Object 225"/>
              <p:cNvGraphicFramePr>
                <a:graphicFrameLocks noChangeAspect="1"/>
              </p:cNvGraphicFramePr>
              <p:nvPr/>
            </p:nvGraphicFramePr>
            <p:xfrm>
              <a:off x="4284" y="2770"/>
              <a:ext cx="496" cy="15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9" name="Plot" r:id="rId10" imgW="2343416" imgH="1704779" progId="Grapher.Document">
                      <p:embed/>
                    </p:oleObj>
                  </mc:Choice>
                  <mc:Fallback>
                    <p:oleObj name="Plot" r:id="rId10" imgW="2343416" imgH="1704779" progId="Grapher.Document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22456" t="30576" b="46283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84" y="2770"/>
                            <a:ext cx="496" cy="15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18" name="Object 226"/>
              <p:cNvGraphicFramePr>
                <a:graphicFrameLocks noChangeAspect="1"/>
              </p:cNvGraphicFramePr>
              <p:nvPr/>
            </p:nvGraphicFramePr>
            <p:xfrm>
              <a:off x="5145" y="1809"/>
              <a:ext cx="469" cy="18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0" name="Plot" r:id="rId12" imgW="2257292" imgH="1571684" progId="Grapher.Document">
                      <p:embed/>
                    </p:oleObj>
                  </mc:Choice>
                  <mc:Fallback>
                    <p:oleObj name="Plot" r:id="rId12" imgW="2257292" imgH="1571684" progId="Grapher.Document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23859" t="27992" b="27992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145" y="1809"/>
                            <a:ext cx="469" cy="18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19" name="Object 227"/>
              <p:cNvGraphicFramePr>
                <a:graphicFrameLocks noChangeAspect="1"/>
              </p:cNvGraphicFramePr>
              <p:nvPr/>
            </p:nvGraphicFramePr>
            <p:xfrm>
              <a:off x="4057" y="1772"/>
              <a:ext cx="464" cy="35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1" name="Plot" r:id="rId14" imgW="2257292" imgH="1571684" progId="Grapher.Document">
                      <p:embed/>
                    </p:oleObj>
                  </mc:Choice>
                  <mc:Fallback>
                    <p:oleObj name="Plot" r:id="rId14" imgW="2257292" imgH="1571684" progId="Grapher.Document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24646" t="7283" b="9785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57" y="1772"/>
                            <a:ext cx="464" cy="35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120" name="Oval 228"/>
              <p:cNvSpPr>
                <a:spLocks noChangeAspect="1" noChangeArrowheads="1"/>
              </p:cNvSpPr>
              <p:nvPr/>
            </p:nvSpPr>
            <p:spPr bwMode="auto">
              <a:xfrm flipH="1">
                <a:off x="5567" y="2024"/>
                <a:ext cx="32" cy="32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>
                  <a:lnSpc>
                    <a:spcPct val="93000"/>
                  </a:lnSpc>
                  <a:buClr>
                    <a:srgbClr val="000000"/>
                  </a:buClr>
                  <a:buSzPct val="45000"/>
                  <a:buFont typeface="Wingdings" panose="05000000000000000000" pitchFamily="2" charset="2"/>
                  <a:buNone/>
                </a:pPr>
                <a:endParaRPr lang="it-IT" altLang="it-IT" sz="1633"/>
              </a:p>
            </p:txBody>
          </p:sp>
          <p:sp>
            <p:nvSpPr>
              <p:cNvPr id="3121" name="Rectangle 229"/>
              <p:cNvSpPr>
                <a:spLocks noChangeAspect="1" noChangeArrowheads="1"/>
              </p:cNvSpPr>
              <p:nvPr/>
            </p:nvSpPr>
            <p:spPr bwMode="auto">
              <a:xfrm flipH="1">
                <a:off x="4510" y="2906"/>
                <a:ext cx="591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it-IT" altLang="it-IT" sz="1270" b="1" i="1"/>
                  <a:t>bedrock</a:t>
                </a:r>
                <a:endParaRPr lang="en-GB" altLang="it-IT" sz="1270" b="1" i="1"/>
              </a:p>
            </p:txBody>
          </p:sp>
          <p:sp>
            <p:nvSpPr>
              <p:cNvPr id="3122" name="Rectangle 230"/>
              <p:cNvSpPr>
                <a:spLocks noChangeAspect="1" noChangeArrowheads="1"/>
              </p:cNvSpPr>
              <p:nvPr/>
            </p:nvSpPr>
            <p:spPr bwMode="auto">
              <a:xfrm flipH="1">
                <a:off x="3966" y="1653"/>
                <a:ext cx="977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it-IT" altLang="it-IT" sz="1270" b="1" i="1">
                    <a:solidFill>
                      <a:srgbClr val="FF0000"/>
                    </a:solidFill>
                  </a:rPr>
                  <a:t>ground surface</a:t>
                </a:r>
                <a:endParaRPr lang="en-GB" altLang="it-IT" sz="1270" b="1" i="1">
                  <a:solidFill>
                    <a:srgbClr val="FF0000"/>
                  </a:solidFill>
                </a:endParaRPr>
              </a:p>
            </p:txBody>
          </p:sp>
          <p:sp>
            <p:nvSpPr>
              <p:cNvPr id="3123" name="Rectangle 231"/>
              <p:cNvSpPr>
                <a:spLocks noChangeAspect="1" noChangeArrowheads="1"/>
              </p:cNvSpPr>
              <p:nvPr/>
            </p:nvSpPr>
            <p:spPr bwMode="auto">
              <a:xfrm flipH="1">
                <a:off x="4943" y="1636"/>
                <a:ext cx="820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it-IT" altLang="it-IT" sz="1270" b="1" i="1">
                    <a:solidFill>
                      <a:schemeClr val="accent2"/>
                    </a:solidFill>
                  </a:rPr>
                  <a:t>outcropping</a:t>
                </a:r>
                <a:endParaRPr lang="en-GB" altLang="it-IT" sz="1270" b="1" i="1">
                  <a:solidFill>
                    <a:schemeClr val="accent2"/>
                  </a:solidFill>
                </a:endParaRPr>
              </a:p>
            </p:txBody>
          </p:sp>
          <p:sp>
            <p:nvSpPr>
              <p:cNvPr id="3124" name="Line 234"/>
              <p:cNvSpPr>
                <a:spLocks noChangeAspect="1" noChangeShapeType="1"/>
              </p:cNvSpPr>
              <p:nvPr/>
            </p:nvSpPr>
            <p:spPr bwMode="auto">
              <a:xfrm>
                <a:off x="4057" y="2160"/>
                <a:ext cx="1272" cy="1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 sz="1633"/>
              </a:p>
            </p:txBody>
          </p:sp>
          <p:sp>
            <p:nvSpPr>
              <p:cNvPr id="3125" name="Oval 235"/>
              <p:cNvSpPr>
                <a:spLocks noChangeAspect="1" noChangeArrowheads="1"/>
              </p:cNvSpPr>
              <p:nvPr/>
            </p:nvSpPr>
            <p:spPr bwMode="auto">
              <a:xfrm flipH="1">
                <a:off x="4479" y="2139"/>
                <a:ext cx="33" cy="32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>
                  <a:lnSpc>
                    <a:spcPct val="93000"/>
                  </a:lnSpc>
                  <a:buClr>
                    <a:srgbClr val="000000"/>
                  </a:buClr>
                  <a:buSzPct val="45000"/>
                  <a:buFont typeface="Wingdings" panose="05000000000000000000" pitchFamily="2" charset="2"/>
                  <a:buNone/>
                </a:pPr>
                <a:endParaRPr lang="it-IT" altLang="it-IT" sz="1633"/>
              </a:p>
            </p:txBody>
          </p:sp>
          <p:sp>
            <p:nvSpPr>
              <p:cNvPr id="3126" name="Oval 236"/>
              <p:cNvSpPr>
                <a:spLocks noChangeAspect="1" noChangeArrowheads="1"/>
              </p:cNvSpPr>
              <p:nvPr/>
            </p:nvSpPr>
            <p:spPr bwMode="auto">
              <a:xfrm flipH="1">
                <a:off x="4477" y="2671"/>
                <a:ext cx="33" cy="32"/>
              </a:xfrm>
              <a:prstGeom prst="ellipse">
                <a:avLst/>
              </a:prstGeom>
              <a:solidFill>
                <a:schemeClr val="bg2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>
                  <a:lnSpc>
                    <a:spcPct val="93000"/>
                  </a:lnSpc>
                  <a:buClr>
                    <a:srgbClr val="000000"/>
                  </a:buClr>
                  <a:buSzPct val="45000"/>
                  <a:buFont typeface="Wingdings" panose="05000000000000000000" pitchFamily="2" charset="2"/>
                  <a:buNone/>
                </a:pPr>
                <a:endParaRPr lang="it-IT" altLang="it-IT" sz="1633"/>
              </a:p>
            </p:txBody>
          </p:sp>
          <p:sp>
            <p:nvSpPr>
              <p:cNvPr id="3127" name="Freeform 237"/>
              <p:cNvSpPr>
                <a:spLocks noChangeAspect="1"/>
              </p:cNvSpPr>
              <p:nvPr/>
            </p:nvSpPr>
            <p:spPr bwMode="auto">
              <a:xfrm flipH="1">
                <a:off x="4427" y="2173"/>
                <a:ext cx="129" cy="488"/>
              </a:xfrm>
              <a:custGeom>
                <a:avLst/>
                <a:gdLst>
                  <a:gd name="T0" fmla="*/ 50 w 269"/>
                  <a:gd name="T1" fmla="*/ 488 h 1051"/>
                  <a:gd name="T2" fmla="*/ 26 w 269"/>
                  <a:gd name="T3" fmla="*/ 439 h 1051"/>
                  <a:gd name="T4" fmla="*/ 126 w 269"/>
                  <a:gd name="T5" fmla="*/ 371 h 1051"/>
                  <a:gd name="T6" fmla="*/ 16 w 269"/>
                  <a:gd name="T7" fmla="*/ 260 h 1051"/>
                  <a:gd name="T8" fmla="*/ 128 w 269"/>
                  <a:gd name="T9" fmla="*/ 154 h 1051"/>
                  <a:gd name="T10" fmla="*/ 11 w 269"/>
                  <a:gd name="T11" fmla="*/ 63 h 1051"/>
                  <a:gd name="T12" fmla="*/ 63 w 269"/>
                  <a:gd name="T13" fmla="*/ 0 h 105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9" h="1051">
                    <a:moveTo>
                      <a:pt x="105" y="1051"/>
                    </a:moveTo>
                    <a:cubicBezTo>
                      <a:pt x="67" y="1019"/>
                      <a:pt x="29" y="988"/>
                      <a:pt x="55" y="946"/>
                    </a:cubicBezTo>
                    <a:cubicBezTo>
                      <a:pt x="81" y="904"/>
                      <a:pt x="266" y="863"/>
                      <a:pt x="262" y="799"/>
                    </a:cubicBezTo>
                    <a:cubicBezTo>
                      <a:pt x="258" y="735"/>
                      <a:pt x="32" y="638"/>
                      <a:pt x="33" y="560"/>
                    </a:cubicBezTo>
                    <a:cubicBezTo>
                      <a:pt x="34" y="482"/>
                      <a:pt x="269" y="403"/>
                      <a:pt x="267" y="332"/>
                    </a:cubicBezTo>
                    <a:cubicBezTo>
                      <a:pt x="265" y="261"/>
                      <a:pt x="46" y="191"/>
                      <a:pt x="23" y="136"/>
                    </a:cubicBezTo>
                    <a:cubicBezTo>
                      <a:pt x="0" y="81"/>
                      <a:pt x="65" y="40"/>
                      <a:pt x="131" y="0"/>
                    </a:cubicBezTo>
                  </a:path>
                </a:pathLst>
              </a:custGeom>
              <a:noFill/>
              <a:ln w="254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stealth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 sz="1633"/>
              </a:p>
            </p:txBody>
          </p:sp>
        </p:grpSp>
      </p:grpSp>
      <p:sp>
        <p:nvSpPr>
          <p:cNvPr id="3095" name="Rettangolo 64"/>
          <p:cNvSpPr>
            <a:spLocks noChangeArrowheads="1"/>
          </p:cNvSpPr>
          <p:nvPr/>
        </p:nvSpPr>
        <p:spPr bwMode="auto">
          <a:xfrm>
            <a:off x="-73440" y="36361"/>
            <a:ext cx="3421441" cy="871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it-IT" altLang="it-IT" sz="2721" b="1" i="1">
                <a:solidFill>
                  <a:srgbClr val="C00000"/>
                </a:solidFill>
              </a:rPr>
              <a:t>Seismic response analysis</a:t>
            </a:r>
            <a:endParaRPr lang="it-IT" altLang="it-IT" sz="2721">
              <a:solidFill>
                <a:srgbClr val="C00000"/>
              </a:solidFill>
            </a:endParaRPr>
          </a:p>
        </p:txBody>
      </p:sp>
      <p:grpSp>
        <p:nvGrpSpPr>
          <p:cNvPr id="3096" name="Group 49"/>
          <p:cNvGrpSpPr>
            <a:grpSpLocks/>
          </p:cNvGrpSpPr>
          <p:nvPr/>
        </p:nvGrpSpPr>
        <p:grpSpPr bwMode="auto">
          <a:xfrm>
            <a:off x="4840258" y="3325321"/>
            <a:ext cx="3652862" cy="3497583"/>
            <a:chOff x="124" y="1298"/>
            <a:chExt cx="2816" cy="2743"/>
          </a:xfrm>
        </p:grpSpPr>
        <p:graphicFrame>
          <p:nvGraphicFramePr>
            <p:cNvPr id="3106" name="Object 50"/>
            <p:cNvGraphicFramePr>
              <a:graphicFrameLocks noChangeAspect="1"/>
            </p:cNvGraphicFramePr>
            <p:nvPr/>
          </p:nvGraphicFramePr>
          <p:xfrm>
            <a:off x="394" y="1303"/>
            <a:ext cx="2546" cy="25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2" name="Plot Document" r:id="rId16" imgW="2835554" imgH="3231490" progId="Grapher.Document">
                    <p:embed/>
                  </p:oleObj>
                </mc:Choice>
                <mc:Fallback>
                  <p:oleObj name="Plot Document" r:id="rId16" imgW="2835554" imgH="3231490" progId="Grapher.Document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6474" b="4567"/>
                        <a:stretch>
                          <a:fillRect/>
                        </a:stretch>
                      </p:blipFill>
                      <p:spPr bwMode="auto">
                        <a:xfrm>
                          <a:off x="394" y="1303"/>
                          <a:ext cx="2546" cy="2517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07" name="Rectangle 51"/>
            <p:cNvSpPr>
              <a:spLocks noChangeArrowheads="1"/>
            </p:cNvSpPr>
            <p:nvPr/>
          </p:nvSpPr>
          <p:spPr bwMode="auto">
            <a:xfrm>
              <a:off x="1519" y="3793"/>
              <a:ext cx="453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it-IT" altLang="it-IT" sz="1451" b="1" i="1"/>
                <a:t>a</a:t>
              </a:r>
              <a:r>
                <a:rPr lang="it-IT" altLang="it-IT" sz="1451" b="1" baseline="-25000"/>
                <a:t>g</a:t>
              </a:r>
              <a:r>
                <a:rPr lang="it-IT" altLang="it-IT" sz="1451" b="1"/>
                <a:t> (g)</a:t>
              </a:r>
            </a:p>
          </p:txBody>
        </p:sp>
        <p:sp>
          <p:nvSpPr>
            <p:cNvPr id="3108" name="Rectangle 52"/>
            <p:cNvSpPr>
              <a:spLocks noChangeArrowheads="1"/>
            </p:cNvSpPr>
            <p:nvPr/>
          </p:nvSpPr>
          <p:spPr bwMode="auto">
            <a:xfrm flipV="1">
              <a:off x="124" y="2107"/>
              <a:ext cx="314" cy="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>
              <a:spAutoFit/>
            </a:bodyPr>
            <a:lstStyle/>
            <a:p>
              <a:pPr eaLnBrk="1" hangingPunct="1"/>
              <a:r>
                <a:rPr lang="it-IT" altLang="it-IT" sz="1451" b="1" i="1"/>
                <a:t>a</a:t>
              </a:r>
              <a:r>
                <a:rPr lang="it-IT" altLang="it-IT" sz="1451" b="1" baseline="-25000"/>
                <a:t>max</a:t>
              </a:r>
              <a:r>
                <a:rPr lang="it-IT" altLang="it-IT" sz="1451" b="1"/>
                <a:t> (g)</a:t>
              </a:r>
            </a:p>
          </p:txBody>
        </p:sp>
        <p:sp>
          <p:nvSpPr>
            <p:cNvPr id="3109" name="Rectangle 53"/>
            <p:cNvSpPr>
              <a:spLocks noChangeArrowheads="1"/>
            </p:cNvSpPr>
            <p:nvPr/>
          </p:nvSpPr>
          <p:spPr bwMode="auto">
            <a:xfrm>
              <a:off x="2608" y="1298"/>
              <a:ext cx="181" cy="18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endParaRPr lang="it-IT" altLang="it-IT" sz="1633"/>
            </a:p>
          </p:txBody>
        </p:sp>
      </p:grpSp>
      <p:graphicFrame>
        <p:nvGraphicFramePr>
          <p:cNvPr id="3097" name="Object 8"/>
          <p:cNvGraphicFramePr>
            <a:graphicFrameLocks noChangeAspect="1"/>
          </p:cNvGraphicFramePr>
          <p:nvPr/>
        </p:nvGraphicFramePr>
        <p:xfrm>
          <a:off x="4164481" y="37800"/>
          <a:ext cx="1887840" cy="2499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3" name="Plot Document" r:id="rId18" imgW="1938528" imgH="2566721" progId="Grapher.Document">
                  <p:embed/>
                </p:oleObj>
              </mc:Choice>
              <mc:Fallback>
                <p:oleObj name="Plot Document" r:id="rId18" imgW="1938528" imgH="2566721" progId="Grapher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4481" y="37800"/>
                        <a:ext cx="1887840" cy="24998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98" name="Object 9"/>
          <p:cNvGraphicFramePr>
            <a:graphicFrameLocks noChangeAspect="1"/>
          </p:cNvGraphicFramePr>
          <p:nvPr/>
        </p:nvGraphicFramePr>
        <p:xfrm>
          <a:off x="4327201" y="2560680"/>
          <a:ext cx="1728000" cy="524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4" name="Plot Document" r:id="rId20" imgW="1264265" imgH="384578" progId="Grapher.Document">
                  <p:embed/>
                </p:oleObj>
              </mc:Choice>
              <mc:Fallback>
                <p:oleObj name="Plot Document" r:id="rId20" imgW="1264265" imgH="384578" progId="Grapher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7201" y="2560680"/>
                        <a:ext cx="1728000" cy="5241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99" name="Line 24"/>
          <p:cNvSpPr>
            <a:spLocks noChangeShapeType="1"/>
          </p:cNvSpPr>
          <p:nvPr/>
        </p:nvSpPr>
        <p:spPr bwMode="auto">
          <a:xfrm>
            <a:off x="5846400" y="3598921"/>
            <a:ext cx="0" cy="24768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633"/>
          </a:p>
        </p:txBody>
      </p:sp>
      <p:sp>
        <p:nvSpPr>
          <p:cNvPr id="3100" name="Line 31"/>
          <p:cNvSpPr>
            <a:spLocks noChangeShapeType="1"/>
          </p:cNvSpPr>
          <p:nvPr/>
        </p:nvSpPr>
        <p:spPr bwMode="auto">
          <a:xfrm>
            <a:off x="5846400" y="3846601"/>
            <a:ext cx="0" cy="24768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633"/>
          </a:p>
        </p:txBody>
      </p:sp>
      <p:sp>
        <p:nvSpPr>
          <p:cNvPr id="3101" name="Line 33"/>
          <p:cNvSpPr>
            <a:spLocks noChangeShapeType="1"/>
          </p:cNvSpPr>
          <p:nvPr/>
        </p:nvSpPr>
        <p:spPr bwMode="auto">
          <a:xfrm>
            <a:off x="5846400" y="4094281"/>
            <a:ext cx="0" cy="24768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633"/>
          </a:p>
        </p:txBody>
      </p:sp>
      <p:sp>
        <p:nvSpPr>
          <p:cNvPr id="3102" name="Line 35"/>
          <p:cNvSpPr>
            <a:spLocks noChangeShapeType="1"/>
          </p:cNvSpPr>
          <p:nvPr/>
        </p:nvSpPr>
        <p:spPr bwMode="auto">
          <a:xfrm>
            <a:off x="5846400" y="4341961"/>
            <a:ext cx="0" cy="24768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633"/>
          </a:p>
        </p:txBody>
      </p:sp>
      <p:sp>
        <p:nvSpPr>
          <p:cNvPr id="3103" name="Line 37"/>
          <p:cNvSpPr>
            <a:spLocks noChangeShapeType="1"/>
          </p:cNvSpPr>
          <p:nvPr/>
        </p:nvSpPr>
        <p:spPr bwMode="auto">
          <a:xfrm>
            <a:off x="5846400" y="4589641"/>
            <a:ext cx="0" cy="24768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633"/>
          </a:p>
        </p:txBody>
      </p:sp>
      <p:pic>
        <p:nvPicPr>
          <p:cNvPr id="3104" name="Picture 43" descr="Gnorm-Gamma V&amp;D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4" b="57681"/>
          <a:stretch>
            <a:fillRect/>
          </a:stretch>
        </p:blipFill>
        <p:spPr bwMode="auto">
          <a:xfrm>
            <a:off x="6448320" y="40681"/>
            <a:ext cx="2517120" cy="1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5" name="Picture 44" descr="Gnorm-Gamma V&amp;D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83" r="3404" b="2"/>
          <a:stretch>
            <a:fillRect/>
          </a:stretch>
        </p:blipFill>
        <p:spPr bwMode="auto">
          <a:xfrm>
            <a:off x="6409441" y="1306441"/>
            <a:ext cx="2556000" cy="195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977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Foglio4-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2"/>
          <a:stretch>
            <a:fillRect/>
          </a:stretch>
        </p:blipFill>
        <p:spPr bwMode="auto">
          <a:xfrm>
            <a:off x="80641" y="1667880"/>
            <a:ext cx="2953440" cy="2160000"/>
          </a:xfrm>
          <a:prstGeom prst="rect">
            <a:avLst/>
          </a:prstGeom>
          <a:noFill/>
          <a:ln w="12700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Rectangle 59"/>
          <p:cNvSpPr>
            <a:spLocks noChangeArrowheads="1"/>
          </p:cNvSpPr>
          <p:nvPr/>
        </p:nvSpPr>
        <p:spPr bwMode="auto">
          <a:xfrm>
            <a:off x="174241" y="3848041"/>
            <a:ext cx="1905120" cy="315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defTabSz="829452">
              <a:lnSpc>
                <a:spcPct val="100000"/>
              </a:lnSpc>
              <a:spcAft>
                <a:spcPct val="0"/>
              </a:spcAft>
              <a:buClrTx/>
              <a:buSzTx/>
              <a:buNone/>
            </a:pPr>
            <a:r>
              <a:rPr lang="en-US" altLang="ja-JP" sz="1451" b="1">
                <a:solidFill>
                  <a:srgbClr val="CC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Kobe (Japan, 1995) </a:t>
            </a:r>
          </a:p>
        </p:txBody>
      </p:sp>
      <p:grpSp>
        <p:nvGrpSpPr>
          <p:cNvPr id="4100" name="Group 565"/>
          <p:cNvGrpSpPr>
            <a:grpSpLocks/>
          </p:cNvGrpSpPr>
          <p:nvPr/>
        </p:nvGrpSpPr>
        <p:grpSpPr bwMode="auto">
          <a:xfrm>
            <a:off x="87841" y="4151881"/>
            <a:ext cx="3877920" cy="2244960"/>
            <a:chOff x="170" y="1077"/>
            <a:chExt cx="2693" cy="1559"/>
          </a:xfrm>
        </p:grpSpPr>
        <p:sp>
          <p:nvSpPr>
            <p:cNvPr id="4152" name="Rectangle 534"/>
            <p:cNvSpPr>
              <a:spLocks noChangeArrowheads="1"/>
            </p:cNvSpPr>
            <p:nvPr/>
          </p:nvSpPr>
          <p:spPr bwMode="auto">
            <a:xfrm>
              <a:off x="170" y="1077"/>
              <a:ext cx="2693" cy="155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endParaRPr lang="it-IT" altLang="it-IT" sz="1633"/>
            </a:p>
          </p:txBody>
        </p:sp>
        <p:sp>
          <p:nvSpPr>
            <p:cNvPr id="4153" name="Rectangle 553"/>
            <p:cNvSpPr>
              <a:spLocks noChangeArrowheads="1"/>
            </p:cNvSpPr>
            <p:nvPr/>
          </p:nvSpPr>
          <p:spPr bwMode="auto">
            <a:xfrm>
              <a:off x="764" y="1605"/>
              <a:ext cx="595" cy="5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endParaRPr lang="it-IT" altLang="it-IT" sz="1633"/>
            </a:p>
          </p:txBody>
        </p:sp>
        <p:sp>
          <p:nvSpPr>
            <p:cNvPr id="4154" name="Rectangle 554"/>
            <p:cNvSpPr>
              <a:spLocks noChangeArrowheads="1"/>
            </p:cNvSpPr>
            <p:nvPr/>
          </p:nvSpPr>
          <p:spPr bwMode="auto">
            <a:xfrm>
              <a:off x="1217" y="1861"/>
              <a:ext cx="312" cy="1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endParaRPr lang="it-IT" altLang="it-IT" sz="1633"/>
            </a:p>
          </p:txBody>
        </p:sp>
        <p:grpSp>
          <p:nvGrpSpPr>
            <p:cNvPr id="4155" name="Group 555"/>
            <p:cNvGrpSpPr>
              <a:grpSpLocks noChangeAspect="1"/>
            </p:cNvGrpSpPr>
            <p:nvPr/>
          </p:nvGrpSpPr>
          <p:grpSpPr bwMode="auto">
            <a:xfrm>
              <a:off x="226" y="1095"/>
              <a:ext cx="2589" cy="1404"/>
              <a:chOff x="226" y="1095"/>
              <a:chExt cx="2353" cy="1276"/>
            </a:xfrm>
          </p:grpSpPr>
          <p:pic>
            <p:nvPicPr>
              <p:cNvPr id="4158" name="Picture 5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85" t="23668" r="19600" b="9665"/>
              <a:stretch>
                <a:fillRect/>
              </a:stretch>
            </p:blipFill>
            <p:spPr bwMode="auto">
              <a:xfrm>
                <a:off x="226" y="1095"/>
                <a:ext cx="2353" cy="12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59" name="Freeform 557"/>
              <p:cNvSpPr>
                <a:spLocks noChangeAspect="1"/>
              </p:cNvSpPr>
              <p:nvPr/>
            </p:nvSpPr>
            <p:spPr bwMode="auto">
              <a:xfrm>
                <a:off x="1359" y="1549"/>
                <a:ext cx="539" cy="623"/>
              </a:xfrm>
              <a:custGeom>
                <a:avLst/>
                <a:gdLst>
                  <a:gd name="T0" fmla="*/ 539 w 539"/>
                  <a:gd name="T1" fmla="*/ 623 h 623"/>
                  <a:gd name="T2" fmla="*/ 458 w 539"/>
                  <a:gd name="T3" fmla="*/ 592 h 623"/>
                  <a:gd name="T4" fmla="*/ 371 w 539"/>
                  <a:gd name="T5" fmla="*/ 523 h 623"/>
                  <a:gd name="T6" fmla="*/ 251 w 539"/>
                  <a:gd name="T7" fmla="*/ 400 h 623"/>
                  <a:gd name="T8" fmla="*/ 146 w 539"/>
                  <a:gd name="T9" fmla="*/ 274 h 623"/>
                  <a:gd name="T10" fmla="*/ 29 w 539"/>
                  <a:gd name="T11" fmla="*/ 85 h 623"/>
                  <a:gd name="T12" fmla="*/ 0 w 539"/>
                  <a:gd name="T13" fmla="*/ 0 h 6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9" h="623">
                    <a:moveTo>
                      <a:pt x="539" y="623"/>
                    </a:moveTo>
                    <a:cubicBezTo>
                      <a:pt x="526" y="618"/>
                      <a:pt x="486" y="609"/>
                      <a:pt x="458" y="592"/>
                    </a:cubicBezTo>
                    <a:cubicBezTo>
                      <a:pt x="430" y="575"/>
                      <a:pt x="405" y="555"/>
                      <a:pt x="371" y="523"/>
                    </a:cubicBezTo>
                    <a:cubicBezTo>
                      <a:pt x="337" y="491"/>
                      <a:pt x="288" y="441"/>
                      <a:pt x="251" y="400"/>
                    </a:cubicBezTo>
                    <a:cubicBezTo>
                      <a:pt x="214" y="359"/>
                      <a:pt x="183" y="326"/>
                      <a:pt x="146" y="274"/>
                    </a:cubicBezTo>
                    <a:cubicBezTo>
                      <a:pt x="109" y="222"/>
                      <a:pt x="53" y="131"/>
                      <a:pt x="29" y="85"/>
                    </a:cubicBezTo>
                    <a:cubicBezTo>
                      <a:pt x="5" y="39"/>
                      <a:pt x="10" y="14"/>
                      <a:pt x="0" y="0"/>
                    </a:cubicBezTo>
                  </a:path>
                </a:pathLst>
              </a:custGeom>
              <a:noFill/>
              <a:ln w="2540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633"/>
              </a:p>
            </p:txBody>
          </p:sp>
          <p:sp>
            <p:nvSpPr>
              <p:cNvPr id="4160" name="Freeform 558"/>
              <p:cNvSpPr>
                <a:spLocks noChangeAspect="1"/>
              </p:cNvSpPr>
              <p:nvPr/>
            </p:nvSpPr>
            <p:spPr bwMode="auto">
              <a:xfrm>
                <a:off x="1796" y="1484"/>
                <a:ext cx="281" cy="696"/>
              </a:xfrm>
              <a:custGeom>
                <a:avLst/>
                <a:gdLst>
                  <a:gd name="T0" fmla="*/ 111 w 281"/>
                  <a:gd name="T1" fmla="*/ 696 h 696"/>
                  <a:gd name="T2" fmla="*/ 281 w 281"/>
                  <a:gd name="T3" fmla="*/ 696 h 696"/>
                  <a:gd name="T4" fmla="*/ 69 w 281"/>
                  <a:gd name="T5" fmla="*/ 3 h 696"/>
                  <a:gd name="T6" fmla="*/ 0 w 281"/>
                  <a:gd name="T7" fmla="*/ 0 h 696"/>
                  <a:gd name="T8" fmla="*/ 111 w 281"/>
                  <a:gd name="T9" fmla="*/ 696 h 6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1" h="696">
                    <a:moveTo>
                      <a:pt x="111" y="696"/>
                    </a:moveTo>
                    <a:lnTo>
                      <a:pt x="281" y="696"/>
                    </a:lnTo>
                    <a:lnTo>
                      <a:pt x="69" y="3"/>
                    </a:lnTo>
                    <a:lnTo>
                      <a:pt x="0" y="0"/>
                    </a:lnTo>
                    <a:lnTo>
                      <a:pt x="111" y="696"/>
                    </a:lnTo>
                    <a:close/>
                  </a:path>
                </a:pathLst>
              </a:custGeom>
              <a:solidFill>
                <a:srgbClr val="FFFF00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633"/>
              </a:p>
            </p:txBody>
          </p:sp>
        </p:grpSp>
        <p:sp>
          <p:nvSpPr>
            <p:cNvPr id="4156" name="Rectangle 559"/>
            <p:cNvSpPr>
              <a:spLocks noChangeArrowheads="1"/>
            </p:cNvSpPr>
            <p:nvPr/>
          </p:nvSpPr>
          <p:spPr bwMode="auto">
            <a:xfrm>
              <a:off x="312" y="1134"/>
              <a:ext cx="1984" cy="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endParaRPr lang="it-IT" altLang="it-IT" sz="1633"/>
            </a:p>
          </p:txBody>
        </p:sp>
        <p:sp>
          <p:nvSpPr>
            <p:cNvPr id="4157" name="Rectangle 560"/>
            <p:cNvSpPr>
              <a:spLocks noChangeArrowheads="1"/>
            </p:cNvSpPr>
            <p:nvPr/>
          </p:nvSpPr>
          <p:spPr bwMode="auto">
            <a:xfrm>
              <a:off x="964" y="1322"/>
              <a:ext cx="312" cy="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endParaRPr lang="it-IT" altLang="it-IT" sz="1633"/>
            </a:p>
          </p:txBody>
        </p:sp>
      </p:grpSp>
      <p:grpSp>
        <p:nvGrpSpPr>
          <p:cNvPr id="4101" name="Gruppo 78"/>
          <p:cNvGrpSpPr>
            <a:grpSpLocks/>
          </p:cNvGrpSpPr>
          <p:nvPr/>
        </p:nvGrpSpPr>
        <p:grpSpPr bwMode="auto">
          <a:xfrm>
            <a:off x="4854241" y="2194921"/>
            <a:ext cx="3817440" cy="2057760"/>
            <a:chOff x="313677" y="5093357"/>
            <a:chExt cx="4206971" cy="2268538"/>
          </a:xfrm>
        </p:grpSpPr>
        <p:sp>
          <p:nvSpPr>
            <p:cNvPr id="4107" name="Freeform 519"/>
            <p:cNvSpPr>
              <a:spLocks/>
            </p:cNvSpPr>
            <p:nvPr/>
          </p:nvSpPr>
          <p:spPr bwMode="auto">
            <a:xfrm>
              <a:off x="2204390" y="5609294"/>
              <a:ext cx="858838" cy="1544638"/>
            </a:xfrm>
            <a:custGeom>
              <a:avLst/>
              <a:gdLst>
                <a:gd name="T0" fmla="*/ 477838 w 541"/>
                <a:gd name="T1" fmla="*/ 20944 h 885"/>
                <a:gd name="T2" fmla="*/ 858838 w 541"/>
                <a:gd name="T3" fmla="*/ 1544638 h 885"/>
                <a:gd name="T4" fmla="*/ 0 w 541"/>
                <a:gd name="T5" fmla="*/ 1413736 h 885"/>
                <a:gd name="T6" fmla="*/ 239713 w 541"/>
                <a:gd name="T7" fmla="*/ 5236 h 885"/>
                <a:gd name="T8" fmla="*/ 458788 w 541"/>
                <a:gd name="T9" fmla="*/ 0 h 8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1" h="885">
                  <a:moveTo>
                    <a:pt x="301" y="12"/>
                  </a:moveTo>
                  <a:lnTo>
                    <a:pt x="541" y="885"/>
                  </a:lnTo>
                  <a:lnTo>
                    <a:pt x="0" y="810"/>
                  </a:lnTo>
                  <a:lnTo>
                    <a:pt x="151" y="3"/>
                  </a:lnTo>
                  <a:lnTo>
                    <a:pt x="289" y="0"/>
                  </a:lnTo>
                </a:path>
              </a:pathLst>
            </a:custGeom>
            <a:solidFill>
              <a:srgbClr val="FFFF00">
                <a:alpha val="749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633"/>
            </a:p>
          </p:txBody>
        </p:sp>
        <p:sp>
          <p:nvSpPr>
            <p:cNvPr id="4108" name="Line 467"/>
            <p:cNvSpPr>
              <a:spLocks noChangeShapeType="1"/>
            </p:cNvSpPr>
            <p:nvPr/>
          </p:nvSpPr>
          <p:spPr bwMode="auto">
            <a:xfrm flipH="1" flipV="1">
              <a:off x="313677" y="5093357"/>
              <a:ext cx="1897063" cy="476250"/>
            </a:xfrm>
            <a:prstGeom prst="line">
              <a:avLst/>
            </a:prstGeom>
            <a:noFill/>
            <a:ln w="6350">
              <a:solidFill>
                <a:srgbClr val="969696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633"/>
            </a:p>
          </p:txBody>
        </p:sp>
        <p:sp>
          <p:nvSpPr>
            <p:cNvPr id="4109" name="Line 468"/>
            <p:cNvSpPr>
              <a:spLocks noChangeShapeType="1"/>
            </p:cNvSpPr>
            <p:nvPr/>
          </p:nvSpPr>
          <p:spPr bwMode="auto">
            <a:xfrm flipH="1" flipV="1">
              <a:off x="956615" y="5436257"/>
              <a:ext cx="1022350" cy="154622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633"/>
            </a:p>
          </p:txBody>
        </p:sp>
        <p:sp>
          <p:nvSpPr>
            <p:cNvPr id="4110" name="Line 469"/>
            <p:cNvSpPr>
              <a:spLocks noChangeShapeType="1"/>
            </p:cNvSpPr>
            <p:nvPr/>
          </p:nvSpPr>
          <p:spPr bwMode="auto">
            <a:xfrm flipH="1" flipV="1">
              <a:off x="1274115" y="6980894"/>
              <a:ext cx="704850" cy="15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633"/>
            </a:p>
          </p:txBody>
        </p:sp>
        <p:sp>
          <p:nvSpPr>
            <p:cNvPr id="4111" name="Line 470"/>
            <p:cNvSpPr>
              <a:spLocks noChangeShapeType="1"/>
            </p:cNvSpPr>
            <p:nvPr/>
          </p:nvSpPr>
          <p:spPr bwMode="auto">
            <a:xfrm flipH="1" flipV="1">
              <a:off x="956615" y="5436257"/>
              <a:ext cx="1460500" cy="3619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633"/>
            </a:p>
          </p:txBody>
        </p:sp>
        <p:sp>
          <p:nvSpPr>
            <p:cNvPr id="4112" name="Line 471"/>
            <p:cNvSpPr>
              <a:spLocks noChangeShapeType="1"/>
            </p:cNvSpPr>
            <p:nvPr/>
          </p:nvSpPr>
          <p:spPr bwMode="auto">
            <a:xfrm flipH="1">
              <a:off x="1983727" y="5569607"/>
              <a:ext cx="230188" cy="1412875"/>
            </a:xfrm>
            <a:prstGeom prst="line">
              <a:avLst/>
            </a:prstGeom>
            <a:noFill/>
            <a:ln w="6350">
              <a:solidFill>
                <a:srgbClr val="969696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1633"/>
            </a:p>
          </p:txBody>
        </p:sp>
        <p:sp>
          <p:nvSpPr>
            <p:cNvPr id="4113" name="Line 472"/>
            <p:cNvSpPr>
              <a:spLocks noChangeShapeType="1"/>
            </p:cNvSpPr>
            <p:nvPr/>
          </p:nvSpPr>
          <p:spPr bwMode="auto">
            <a:xfrm flipH="1" flipV="1">
              <a:off x="324790" y="5093357"/>
              <a:ext cx="485775" cy="12541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633"/>
            </a:p>
          </p:txBody>
        </p:sp>
        <p:sp>
          <p:nvSpPr>
            <p:cNvPr id="4114" name="Line 473"/>
            <p:cNvSpPr>
              <a:spLocks noChangeShapeType="1"/>
            </p:cNvSpPr>
            <p:nvPr/>
          </p:nvSpPr>
          <p:spPr bwMode="auto">
            <a:xfrm>
              <a:off x="810565" y="5218769"/>
              <a:ext cx="146050" cy="2174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633"/>
            </a:p>
          </p:txBody>
        </p:sp>
        <p:sp>
          <p:nvSpPr>
            <p:cNvPr id="4115" name="Line 474"/>
            <p:cNvSpPr>
              <a:spLocks noChangeShapeType="1"/>
            </p:cNvSpPr>
            <p:nvPr/>
          </p:nvSpPr>
          <p:spPr bwMode="auto">
            <a:xfrm flipH="1" flipV="1">
              <a:off x="1978965" y="6982482"/>
              <a:ext cx="223838" cy="349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633"/>
            </a:p>
          </p:txBody>
        </p:sp>
        <p:sp>
          <p:nvSpPr>
            <p:cNvPr id="4116" name="Line 475"/>
            <p:cNvSpPr>
              <a:spLocks noChangeShapeType="1"/>
            </p:cNvSpPr>
            <p:nvPr/>
          </p:nvSpPr>
          <p:spPr bwMode="auto">
            <a:xfrm flipH="1">
              <a:off x="1777352" y="6037919"/>
              <a:ext cx="0" cy="3968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633"/>
            </a:p>
          </p:txBody>
        </p:sp>
        <p:sp>
          <p:nvSpPr>
            <p:cNvPr id="4117" name="Line 476"/>
            <p:cNvSpPr>
              <a:spLocks noChangeShapeType="1"/>
            </p:cNvSpPr>
            <p:nvPr/>
          </p:nvSpPr>
          <p:spPr bwMode="auto">
            <a:xfrm rot="16200000" flipH="1">
              <a:off x="1915465" y="5901394"/>
              <a:ext cx="0" cy="2746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633"/>
            </a:p>
          </p:txBody>
        </p:sp>
        <p:sp>
          <p:nvSpPr>
            <p:cNvPr id="4118" name="Text Box 477"/>
            <p:cNvSpPr txBox="1">
              <a:spLocks noChangeArrowheads="1"/>
            </p:cNvSpPr>
            <p:nvPr/>
          </p:nvSpPr>
          <p:spPr bwMode="auto">
            <a:xfrm flipH="1">
              <a:off x="1805927" y="5885519"/>
              <a:ext cx="249238" cy="19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lnSpc>
                  <a:spcPct val="93000"/>
                </a:lnSpc>
                <a:spcAft>
                  <a:spcPts val="1425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457200" indent="-287338"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75000"/>
                <a:buFont typeface="Symbol" panose="05050102010706020507" pitchFamily="18" charset="2"/>
                <a:buChar char=""/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914400"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371600"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75000"/>
                <a:buFont typeface="Symbol" panose="05050102010706020507" pitchFamily="18" charset="2"/>
                <a:buChar char="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1828800"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indent="-2159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indent="-2159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indent="-2159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indent="-2159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>
                <a:spcAft>
                  <a:spcPct val="0"/>
                </a:spcAft>
                <a:buFont typeface="Wingdings" panose="05000000000000000000" pitchFamily="2" charset="2"/>
                <a:buNone/>
              </a:pPr>
              <a:r>
                <a:rPr lang="it-IT" altLang="it-IT" sz="726" i="1">
                  <a:latin typeface="Arial" panose="020B0604020202020204" pitchFamily="34" charset="0"/>
                  <a:ea typeface="MS Mincho" panose="02020609040205080304" pitchFamily="49" charset="-128"/>
                </a:rPr>
                <a:t>k</a:t>
              </a:r>
              <a:r>
                <a:rPr lang="it-IT" altLang="it-IT" sz="726" baseline="-25000">
                  <a:latin typeface="Arial" panose="020B0604020202020204" pitchFamily="34" charset="0"/>
                  <a:ea typeface="MS Mincho" panose="02020609040205080304" pitchFamily="49" charset="-128"/>
                </a:rPr>
                <a:t>h</a:t>
              </a:r>
              <a:r>
                <a:rPr lang="it-IT" altLang="it-IT" sz="726" i="1">
                  <a:latin typeface="Arial" panose="020B0604020202020204" pitchFamily="34" charset="0"/>
                  <a:ea typeface="MS Mincho" panose="02020609040205080304" pitchFamily="49" charset="-128"/>
                </a:rPr>
                <a:t>W</a:t>
              </a:r>
              <a:r>
                <a:rPr lang="it-IT" altLang="it-IT" sz="726" baseline="-25000">
                  <a:latin typeface="Arial" panose="020B0604020202020204" pitchFamily="34" charset="0"/>
                  <a:ea typeface="MS Mincho" panose="02020609040205080304" pitchFamily="49" charset="-128"/>
                </a:rPr>
                <a:t>s</a:t>
              </a:r>
              <a:endParaRPr lang="it-IT" altLang="it-IT" sz="1633">
                <a:latin typeface="Arial" panose="020B0604020202020204" pitchFamily="34" charset="0"/>
              </a:endParaRPr>
            </a:p>
          </p:txBody>
        </p:sp>
        <p:sp>
          <p:nvSpPr>
            <p:cNvPr id="4119" name="Text Box 478"/>
            <p:cNvSpPr txBox="1">
              <a:spLocks noChangeArrowheads="1"/>
            </p:cNvSpPr>
            <p:nvPr/>
          </p:nvSpPr>
          <p:spPr bwMode="auto">
            <a:xfrm flipH="1">
              <a:off x="1483665" y="6307794"/>
              <a:ext cx="395288" cy="1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lnSpc>
                  <a:spcPct val="93000"/>
                </a:lnSpc>
                <a:spcAft>
                  <a:spcPts val="1425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457200" indent="-287338"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75000"/>
                <a:buFont typeface="Symbol" panose="05050102010706020507" pitchFamily="18" charset="2"/>
                <a:buChar char=""/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914400"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371600"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75000"/>
                <a:buFont typeface="Symbol" panose="05050102010706020507" pitchFamily="18" charset="2"/>
                <a:buChar char="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1828800"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indent="-2159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indent="-2159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indent="-2159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indent="-2159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>
                <a:spcAft>
                  <a:spcPct val="0"/>
                </a:spcAft>
                <a:buFont typeface="Wingdings" panose="05000000000000000000" pitchFamily="2" charset="2"/>
                <a:buNone/>
              </a:pPr>
              <a:r>
                <a:rPr lang="it-IT" altLang="it-IT" sz="726">
                  <a:latin typeface="Arial" panose="020B0604020202020204" pitchFamily="34" charset="0"/>
                  <a:ea typeface="MS Mincho" panose="02020609040205080304" pitchFamily="49" charset="-128"/>
                </a:rPr>
                <a:t>W</a:t>
              </a:r>
              <a:r>
                <a:rPr lang="it-IT" altLang="it-IT" sz="726" i="1" baseline="-25000">
                  <a:latin typeface="Arial" panose="020B0604020202020204" pitchFamily="34" charset="0"/>
                  <a:ea typeface="MS Mincho" panose="02020609040205080304" pitchFamily="49" charset="-128"/>
                </a:rPr>
                <a:t>s</a:t>
              </a:r>
              <a:endParaRPr lang="it-IT" altLang="it-IT" sz="726">
                <a:latin typeface="Arial" panose="020B0604020202020204" pitchFamily="34" charset="0"/>
                <a:ea typeface="MS Mincho" panose="02020609040205080304" pitchFamily="49" charset="-128"/>
              </a:endParaRPr>
            </a:p>
            <a:p>
              <a:pPr algn="ctr" eaLnBrk="1">
                <a:spcAft>
                  <a:spcPct val="0"/>
                </a:spcAft>
                <a:buFont typeface="Wingdings" panose="05000000000000000000" pitchFamily="2" charset="2"/>
                <a:buNone/>
              </a:pPr>
              <a:endParaRPr lang="it-IT" altLang="it-IT" sz="1633">
                <a:latin typeface="Arial" panose="020B0604020202020204" pitchFamily="34" charset="0"/>
              </a:endParaRPr>
            </a:p>
          </p:txBody>
        </p:sp>
        <p:sp>
          <p:nvSpPr>
            <p:cNvPr id="4120" name="Text Box 479"/>
            <p:cNvSpPr txBox="1">
              <a:spLocks noChangeArrowheads="1"/>
            </p:cNvSpPr>
            <p:nvPr/>
          </p:nvSpPr>
          <p:spPr bwMode="auto">
            <a:xfrm flipH="1">
              <a:off x="808977" y="6033157"/>
              <a:ext cx="446088" cy="28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lnSpc>
                  <a:spcPct val="93000"/>
                </a:lnSpc>
                <a:spcAft>
                  <a:spcPts val="1425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457200" indent="-287338"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75000"/>
                <a:buFont typeface="Symbol" panose="05050102010706020507" pitchFamily="18" charset="2"/>
                <a:buChar char=""/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914400"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371600"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75000"/>
                <a:buFont typeface="Symbol" panose="05050102010706020507" pitchFamily="18" charset="2"/>
                <a:buChar char="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1828800"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indent="-2159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indent="-2159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indent="-2159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indent="-2159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>
                <a:spcAft>
                  <a:spcPct val="0"/>
                </a:spcAft>
                <a:buFont typeface="Wingdings" panose="05000000000000000000" pitchFamily="2" charset="2"/>
                <a:buNone/>
              </a:pPr>
              <a:r>
                <a:rPr lang="it-IT" altLang="it-IT" sz="726" i="1">
                  <a:latin typeface="Arial" panose="020B0604020202020204" pitchFamily="34" charset="0"/>
                  <a:ea typeface="MS Mincho" panose="02020609040205080304" pitchFamily="49" charset="-128"/>
                </a:rPr>
                <a:t>c</a:t>
              </a:r>
              <a:r>
                <a:rPr lang="it-IT" altLang="it-IT" sz="726">
                  <a:latin typeface="Arial" panose="020B0604020202020204" pitchFamily="34" charset="0"/>
                  <a:ea typeface="MS Mincho" panose="02020609040205080304" pitchFamily="49" charset="-128"/>
                </a:rPr>
                <a:t>, </a:t>
              </a:r>
              <a:r>
                <a:rPr lang="it-IT" altLang="it-IT" sz="726">
                  <a:latin typeface="Arial" panose="020B0604020202020204" pitchFamily="34" charset="0"/>
                  <a:ea typeface="MS Mincho" panose="02020609040205080304" pitchFamily="49" charset="-128"/>
                  <a:sym typeface="Symbol" panose="05050102010706020507" pitchFamily="18" charset="2"/>
                </a:rPr>
                <a:t></a:t>
              </a:r>
              <a:r>
                <a:rPr lang="it-IT" altLang="it-IT" sz="726">
                  <a:latin typeface="Arial" panose="020B0604020202020204" pitchFamily="34" charset="0"/>
                  <a:ea typeface="MS Mincho" panose="02020609040205080304" pitchFamily="49" charset="-128"/>
                </a:rPr>
                <a:t>, </a:t>
              </a:r>
              <a:r>
                <a:rPr lang="it-IT" altLang="it-IT" sz="726">
                  <a:latin typeface="Arial" panose="020B0604020202020204" pitchFamily="34" charset="0"/>
                  <a:ea typeface="MS Mincho" panose="02020609040205080304" pitchFamily="49" charset="-128"/>
                  <a:sym typeface="Symbol" panose="05050102010706020507" pitchFamily="18" charset="2"/>
                </a:rPr>
                <a:t></a:t>
              </a:r>
              <a:endParaRPr lang="it-IT" altLang="it-IT" sz="726">
                <a:latin typeface="Arial" panose="020B0604020202020204" pitchFamily="34" charset="0"/>
                <a:ea typeface="MS Mincho" panose="02020609040205080304" pitchFamily="49" charset="-128"/>
              </a:endParaRPr>
            </a:p>
            <a:p>
              <a:pPr algn="ctr" eaLnBrk="1">
                <a:spcAft>
                  <a:spcPct val="0"/>
                </a:spcAft>
                <a:buFont typeface="Wingdings" panose="05000000000000000000" pitchFamily="2" charset="2"/>
                <a:buNone/>
              </a:pPr>
              <a:r>
                <a:rPr lang="it-IT" altLang="it-IT" sz="726" i="1">
                  <a:latin typeface="Arial" panose="020B0604020202020204" pitchFamily="34" charset="0"/>
                  <a:ea typeface="MS Mincho" panose="02020609040205080304" pitchFamily="49" charset="-128"/>
                </a:rPr>
                <a:t>u=0</a:t>
              </a:r>
              <a:endParaRPr lang="it-IT" altLang="it-IT" sz="1633">
                <a:latin typeface="Arial" panose="020B0604020202020204" pitchFamily="34" charset="0"/>
              </a:endParaRPr>
            </a:p>
          </p:txBody>
        </p:sp>
        <p:sp>
          <p:nvSpPr>
            <p:cNvPr id="4121" name="Line 480"/>
            <p:cNvSpPr>
              <a:spLocks noChangeShapeType="1"/>
            </p:cNvSpPr>
            <p:nvPr/>
          </p:nvSpPr>
          <p:spPr bwMode="auto">
            <a:xfrm>
              <a:off x="2083740" y="6496707"/>
              <a:ext cx="463550" cy="15716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1633"/>
            </a:p>
          </p:txBody>
        </p:sp>
        <p:sp>
          <p:nvSpPr>
            <p:cNvPr id="4122" name="Arc 481"/>
            <p:cNvSpPr>
              <a:spLocks noChangeAspect="1"/>
            </p:cNvSpPr>
            <p:nvPr/>
          </p:nvSpPr>
          <p:spPr bwMode="auto">
            <a:xfrm rot="17210350" flipH="1">
              <a:off x="1663052" y="6806269"/>
              <a:ext cx="247650" cy="104775"/>
            </a:xfrm>
            <a:custGeom>
              <a:avLst/>
              <a:gdLst>
                <a:gd name="T0" fmla="*/ 0 w 30767"/>
                <a:gd name="T1" fmla="*/ 42007 h 21600"/>
                <a:gd name="T2" fmla="*/ 247650 w 30767"/>
                <a:gd name="T3" fmla="*/ 22876 h 21600"/>
                <a:gd name="T4" fmla="*/ 139211 w 30767"/>
                <a:gd name="T5" fmla="*/ 10477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0767" h="21600" fill="none" extrusionOk="0">
                  <a:moveTo>
                    <a:pt x="0" y="8660"/>
                  </a:moveTo>
                  <a:cubicBezTo>
                    <a:pt x="4078" y="3209"/>
                    <a:pt x="10487" y="0"/>
                    <a:pt x="17295" y="0"/>
                  </a:cubicBezTo>
                  <a:cubicBezTo>
                    <a:pt x="22190" y="0"/>
                    <a:pt x="26940" y="1662"/>
                    <a:pt x="30766" y="4716"/>
                  </a:cubicBezTo>
                </a:path>
                <a:path w="30767" h="21600" stroke="0" extrusionOk="0">
                  <a:moveTo>
                    <a:pt x="0" y="8660"/>
                  </a:moveTo>
                  <a:cubicBezTo>
                    <a:pt x="4078" y="3209"/>
                    <a:pt x="10487" y="0"/>
                    <a:pt x="17295" y="0"/>
                  </a:cubicBezTo>
                  <a:cubicBezTo>
                    <a:pt x="22190" y="0"/>
                    <a:pt x="26940" y="1662"/>
                    <a:pt x="30766" y="4716"/>
                  </a:cubicBezTo>
                  <a:lnTo>
                    <a:pt x="17295" y="21600"/>
                  </a:lnTo>
                  <a:lnTo>
                    <a:pt x="0" y="866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 sz="1633"/>
            </a:p>
          </p:txBody>
        </p:sp>
        <p:sp>
          <p:nvSpPr>
            <p:cNvPr id="4123" name="Text Box 482"/>
            <p:cNvSpPr txBox="1">
              <a:spLocks noChangeArrowheads="1"/>
            </p:cNvSpPr>
            <p:nvPr/>
          </p:nvSpPr>
          <p:spPr bwMode="auto">
            <a:xfrm flipH="1">
              <a:off x="1548752" y="6734832"/>
              <a:ext cx="198438" cy="1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lnSpc>
                  <a:spcPct val="93000"/>
                </a:lnSpc>
                <a:spcAft>
                  <a:spcPts val="1425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457200" indent="-287338"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75000"/>
                <a:buFont typeface="Symbol" panose="05050102010706020507" pitchFamily="18" charset="2"/>
                <a:buChar char=""/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914400"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371600"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75000"/>
                <a:buFont typeface="Symbol" panose="05050102010706020507" pitchFamily="18" charset="2"/>
                <a:buChar char="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1828800"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indent="-2159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indent="-2159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indent="-2159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indent="-2159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>
                <a:spcAft>
                  <a:spcPct val="0"/>
                </a:spcAft>
                <a:buFont typeface="Wingdings" panose="05000000000000000000" pitchFamily="2" charset="2"/>
                <a:buNone/>
              </a:pPr>
              <a:r>
                <a:rPr lang="it-IT" altLang="ja-JP" sz="726">
                  <a:latin typeface="Arial" panose="020B0604020202020204" pitchFamily="34" charset="0"/>
                  <a:ea typeface="MS Mincho" panose="02020609040205080304" pitchFamily="49" charset="-128"/>
                </a:rPr>
                <a:t>  </a:t>
              </a:r>
              <a:r>
                <a:rPr lang="it-IT" altLang="ja-JP" sz="726">
                  <a:latin typeface="Arial" panose="020B0604020202020204" pitchFamily="34" charset="0"/>
                  <a:ea typeface="MS Mincho" panose="02020609040205080304" pitchFamily="49" charset="-128"/>
                  <a:sym typeface="Symbol" panose="05050102010706020507" pitchFamily="18" charset="2"/>
                </a:rPr>
                <a:t></a:t>
              </a:r>
              <a:endParaRPr lang="it-IT" altLang="it-IT" sz="1633">
                <a:latin typeface="Arial" panose="020B0604020202020204" pitchFamily="34" charset="0"/>
              </a:endParaRPr>
            </a:p>
          </p:txBody>
        </p:sp>
        <p:sp>
          <p:nvSpPr>
            <p:cNvPr id="4124" name="Text Box 483"/>
            <p:cNvSpPr txBox="1">
              <a:spLocks noChangeArrowheads="1"/>
            </p:cNvSpPr>
            <p:nvPr/>
          </p:nvSpPr>
          <p:spPr bwMode="auto">
            <a:xfrm flipH="1">
              <a:off x="1734490" y="5691844"/>
              <a:ext cx="198438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lnSpc>
                  <a:spcPct val="93000"/>
                </a:lnSpc>
                <a:spcAft>
                  <a:spcPts val="1425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457200" indent="-287338"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75000"/>
                <a:buFont typeface="Symbol" panose="05050102010706020507" pitchFamily="18" charset="2"/>
                <a:buChar char=""/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914400"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371600"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75000"/>
                <a:buFont typeface="Symbol" panose="05050102010706020507" pitchFamily="18" charset="2"/>
                <a:buChar char="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1828800"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indent="-2159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indent="-2159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indent="-2159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indent="-2159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>
                <a:spcAft>
                  <a:spcPct val="0"/>
                </a:spcAft>
                <a:buFont typeface="Wingdings" panose="05000000000000000000" pitchFamily="2" charset="2"/>
                <a:buNone/>
              </a:pPr>
              <a:r>
                <a:rPr lang="it-IT" altLang="it-IT" sz="726" i="1">
                  <a:latin typeface="Arial" panose="020B0604020202020204" pitchFamily="34" charset="0"/>
                  <a:ea typeface="MS Mincho" panose="02020609040205080304" pitchFamily="49" charset="-128"/>
                </a:rPr>
                <a:t>i</a:t>
              </a:r>
              <a:endParaRPr lang="it-IT" altLang="it-IT" sz="1633">
                <a:latin typeface="Arial" panose="020B0604020202020204" pitchFamily="34" charset="0"/>
              </a:endParaRPr>
            </a:p>
          </p:txBody>
        </p:sp>
        <p:sp>
          <p:nvSpPr>
            <p:cNvPr id="4125" name="Line 484"/>
            <p:cNvSpPr>
              <a:spLocks noChangeShapeType="1"/>
            </p:cNvSpPr>
            <p:nvPr/>
          </p:nvSpPr>
          <p:spPr bwMode="auto">
            <a:xfrm flipH="1">
              <a:off x="1898002" y="5801382"/>
              <a:ext cx="501650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1633"/>
            </a:p>
          </p:txBody>
        </p:sp>
        <p:sp>
          <p:nvSpPr>
            <p:cNvPr id="4126" name="Line 485"/>
            <p:cNvSpPr>
              <a:spLocks noChangeShapeType="1"/>
            </p:cNvSpPr>
            <p:nvPr/>
          </p:nvSpPr>
          <p:spPr bwMode="auto">
            <a:xfrm flipH="1" flipV="1">
              <a:off x="2210740" y="7023757"/>
              <a:ext cx="1042988" cy="16033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633"/>
            </a:p>
          </p:txBody>
        </p:sp>
        <p:sp>
          <p:nvSpPr>
            <p:cNvPr id="4127" name="Line 486"/>
            <p:cNvSpPr>
              <a:spLocks noChangeShapeType="1"/>
            </p:cNvSpPr>
            <p:nvPr/>
          </p:nvSpPr>
          <p:spPr bwMode="auto">
            <a:xfrm flipH="1">
              <a:off x="2210740" y="5610882"/>
              <a:ext cx="228600" cy="141287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633"/>
            </a:p>
          </p:txBody>
        </p:sp>
        <p:sp>
          <p:nvSpPr>
            <p:cNvPr id="4128" name="Line 487"/>
            <p:cNvSpPr>
              <a:spLocks noChangeShapeType="1"/>
            </p:cNvSpPr>
            <p:nvPr/>
          </p:nvSpPr>
          <p:spPr bwMode="auto">
            <a:xfrm>
              <a:off x="2677465" y="5610882"/>
              <a:ext cx="393700" cy="153193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633"/>
            </a:p>
          </p:txBody>
        </p:sp>
        <p:sp>
          <p:nvSpPr>
            <p:cNvPr id="4129" name="Line 488"/>
            <p:cNvSpPr>
              <a:spLocks noChangeShapeType="1"/>
            </p:cNvSpPr>
            <p:nvPr/>
          </p:nvSpPr>
          <p:spPr bwMode="auto">
            <a:xfrm flipH="1">
              <a:off x="2442515" y="5610882"/>
              <a:ext cx="236538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633"/>
            </a:p>
          </p:txBody>
        </p:sp>
        <p:sp>
          <p:nvSpPr>
            <p:cNvPr id="4130" name="Line 489"/>
            <p:cNvSpPr>
              <a:spLocks noChangeShapeType="1"/>
            </p:cNvSpPr>
            <p:nvPr/>
          </p:nvSpPr>
          <p:spPr bwMode="auto">
            <a:xfrm>
              <a:off x="2450452" y="5574369"/>
              <a:ext cx="387350" cy="1535113"/>
            </a:xfrm>
            <a:prstGeom prst="line">
              <a:avLst/>
            </a:prstGeom>
            <a:noFill/>
            <a:ln w="6350">
              <a:solidFill>
                <a:srgbClr val="969696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1633"/>
            </a:p>
          </p:txBody>
        </p:sp>
        <p:sp>
          <p:nvSpPr>
            <p:cNvPr id="4131" name="Line 490"/>
            <p:cNvSpPr>
              <a:spLocks noChangeShapeType="1"/>
            </p:cNvSpPr>
            <p:nvPr/>
          </p:nvSpPr>
          <p:spPr bwMode="auto">
            <a:xfrm flipH="1">
              <a:off x="2207565" y="5564844"/>
              <a:ext cx="238125" cy="0"/>
            </a:xfrm>
            <a:prstGeom prst="line">
              <a:avLst/>
            </a:prstGeom>
            <a:noFill/>
            <a:ln w="6350">
              <a:solidFill>
                <a:srgbClr val="969696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1633"/>
            </a:p>
          </p:txBody>
        </p:sp>
        <p:sp>
          <p:nvSpPr>
            <p:cNvPr id="4132" name="Line 491"/>
            <p:cNvSpPr>
              <a:spLocks noChangeShapeType="1"/>
            </p:cNvSpPr>
            <p:nvPr/>
          </p:nvSpPr>
          <p:spPr bwMode="auto">
            <a:xfrm>
              <a:off x="2455215" y="5629932"/>
              <a:ext cx="0" cy="52705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1633"/>
            </a:p>
          </p:txBody>
        </p:sp>
        <p:sp>
          <p:nvSpPr>
            <p:cNvPr id="4133" name="Text Box 492"/>
            <p:cNvSpPr txBox="1">
              <a:spLocks noChangeArrowheads="1"/>
            </p:cNvSpPr>
            <p:nvPr/>
          </p:nvSpPr>
          <p:spPr bwMode="auto">
            <a:xfrm>
              <a:off x="2317102" y="6139519"/>
              <a:ext cx="198438" cy="19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lnSpc>
                  <a:spcPct val="93000"/>
                </a:lnSpc>
                <a:spcAft>
                  <a:spcPts val="1425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457200" indent="-287338"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75000"/>
                <a:buFont typeface="Symbol" panose="05050102010706020507" pitchFamily="18" charset="2"/>
                <a:buChar char=""/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914400"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371600"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75000"/>
                <a:buFont typeface="Symbol" panose="05050102010706020507" pitchFamily="18" charset="2"/>
                <a:buChar char="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1828800"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indent="-2159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indent="-2159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indent="-2159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indent="-2159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>
                <a:spcAft>
                  <a:spcPct val="0"/>
                </a:spcAft>
                <a:buFont typeface="Wingdings" panose="05000000000000000000" pitchFamily="2" charset="2"/>
                <a:buNone/>
              </a:pPr>
              <a:r>
                <a:rPr lang="it-IT" altLang="ja-JP" sz="726">
                  <a:latin typeface="Arial" panose="020B0604020202020204" pitchFamily="34" charset="0"/>
                  <a:ea typeface="MS Mincho" panose="02020609040205080304" pitchFamily="49" charset="-128"/>
                </a:rPr>
                <a:t>  </a:t>
              </a:r>
              <a:r>
                <a:rPr lang="it-IT" altLang="ja-JP" sz="726">
                  <a:latin typeface="Arial" panose="020B0604020202020204" pitchFamily="34" charset="0"/>
                  <a:ea typeface="MS Mincho" panose="02020609040205080304" pitchFamily="49" charset="-128"/>
                  <a:sym typeface="Symbol" panose="05050102010706020507" pitchFamily="18" charset="2"/>
                </a:rPr>
                <a:t></a:t>
              </a:r>
              <a:endParaRPr lang="it-IT" altLang="it-IT" sz="1633">
                <a:latin typeface="Arial" panose="020B0604020202020204" pitchFamily="34" charset="0"/>
              </a:endParaRPr>
            </a:p>
          </p:txBody>
        </p:sp>
        <p:sp>
          <p:nvSpPr>
            <p:cNvPr id="4134" name="Line 493"/>
            <p:cNvSpPr>
              <a:spLocks noChangeShapeType="1"/>
            </p:cNvSpPr>
            <p:nvPr/>
          </p:nvSpPr>
          <p:spPr bwMode="auto">
            <a:xfrm flipH="1">
              <a:off x="2585390" y="6595132"/>
              <a:ext cx="0" cy="31591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633"/>
            </a:p>
          </p:txBody>
        </p:sp>
        <p:sp>
          <p:nvSpPr>
            <p:cNvPr id="4135" name="Line 494"/>
            <p:cNvSpPr>
              <a:spLocks noChangeShapeType="1"/>
            </p:cNvSpPr>
            <p:nvPr/>
          </p:nvSpPr>
          <p:spPr bwMode="auto">
            <a:xfrm rot="16200000" flipH="1">
              <a:off x="2696515" y="6482419"/>
              <a:ext cx="0" cy="2206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633"/>
            </a:p>
          </p:txBody>
        </p:sp>
        <p:sp>
          <p:nvSpPr>
            <p:cNvPr id="4136" name="Text Box 495"/>
            <p:cNvSpPr txBox="1">
              <a:spLocks noChangeArrowheads="1"/>
            </p:cNvSpPr>
            <p:nvPr/>
          </p:nvSpPr>
          <p:spPr bwMode="auto">
            <a:xfrm flipH="1">
              <a:off x="2571102" y="6422094"/>
              <a:ext cx="269875" cy="19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lnSpc>
                  <a:spcPct val="93000"/>
                </a:lnSpc>
                <a:spcAft>
                  <a:spcPts val="1425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457200" indent="-287338"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75000"/>
                <a:buFont typeface="Symbol" panose="05050102010706020507" pitchFamily="18" charset="2"/>
                <a:buChar char=""/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914400"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371600"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75000"/>
                <a:buFont typeface="Symbol" panose="05050102010706020507" pitchFamily="18" charset="2"/>
                <a:buChar char="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1828800"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indent="-2159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indent="-2159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indent="-2159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indent="-2159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>
                <a:spcAft>
                  <a:spcPct val="0"/>
                </a:spcAft>
                <a:buFont typeface="Wingdings" panose="05000000000000000000" pitchFamily="2" charset="2"/>
                <a:buNone/>
              </a:pPr>
              <a:r>
                <a:rPr lang="it-IT" altLang="it-IT" sz="726" i="1">
                  <a:latin typeface="Arial" panose="020B0604020202020204" pitchFamily="34" charset="0"/>
                  <a:ea typeface="MS Mincho" panose="02020609040205080304" pitchFamily="49" charset="-128"/>
                </a:rPr>
                <a:t>k</a:t>
              </a:r>
              <a:r>
                <a:rPr lang="it-IT" altLang="it-IT" sz="726" baseline="-25000">
                  <a:latin typeface="Arial" panose="020B0604020202020204" pitchFamily="34" charset="0"/>
                  <a:ea typeface="MS Mincho" panose="02020609040205080304" pitchFamily="49" charset="-128"/>
                </a:rPr>
                <a:t>h</a:t>
              </a:r>
              <a:r>
                <a:rPr lang="it-IT" altLang="it-IT" sz="726" i="1">
                  <a:latin typeface="Arial" panose="020B0604020202020204" pitchFamily="34" charset="0"/>
                  <a:ea typeface="MS Mincho" panose="02020609040205080304" pitchFamily="49" charset="-128"/>
                </a:rPr>
                <a:t>W</a:t>
              </a:r>
              <a:r>
                <a:rPr lang="it-IT" altLang="it-IT" sz="726" baseline="-25000">
                  <a:latin typeface="Arial" panose="020B0604020202020204" pitchFamily="34" charset="0"/>
                  <a:ea typeface="MS Mincho" panose="02020609040205080304" pitchFamily="49" charset="-128"/>
                </a:rPr>
                <a:t>w</a:t>
              </a:r>
              <a:endParaRPr lang="it-IT" altLang="it-IT" sz="1633">
                <a:latin typeface="Arial" panose="020B0604020202020204" pitchFamily="34" charset="0"/>
              </a:endParaRPr>
            </a:p>
          </p:txBody>
        </p:sp>
        <p:sp>
          <p:nvSpPr>
            <p:cNvPr id="4137" name="Text Box 496"/>
            <p:cNvSpPr txBox="1">
              <a:spLocks noChangeArrowheads="1"/>
            </p:cNvSpPr>
            <p:nvPr/>
          </p:nvSpPr>
          <p:spPr bwMode="auto">
            <a:xfrm flipH="1">
              <a:off x="2328215" y="6787219"/>
              <a:ext cx="703263" cy="19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lnSpc>
                  <a:spcPct val="93000"/>
                </a:lnSpc>
                <a:spcAft>
                  <a:spcPts val="1425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457200" indent="-287338"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75000"/>
                <a:buFont typeface="Symbol" panose="05050102010706020507" pitchFamily="18" charset="2"/>
                <a:buChar char=""/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914400"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371600"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75000"/>
                <a:buFont typeface="Symbol" panose="05050102010706020507" pitchFamily="18" charset="2"/>
                <a:buChar char="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1828800"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indent="-2159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indent="-2159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indent="-2159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indent="-2159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>
                <a:spcAft>
                  <a:spcPct val="0"/>
                </a:spcAft>
                <a:buFont typeface="Wingdings" panose="05000000000000000000" pitchFamily="2" charset="2"/>
                <a:buNone/>
              </a:pPr>
              <a:r>
                <a:rPr lang="it-IT" altLang="it-IT" sz="726" i="1">
                  <a:latin typeface="Arial" panose="020B0604020202020204" pitchFamily="34" charset="0"/>
                  <a:ea typeface="MS Mincho" panose="02020609040205080304" pitchFamily="49" charset="-128"/>
                </a:rPr>
                <a:t>W</a:t>
              </a:r>
              <a:r>
                <a:rPr lang="it-IT" altLang="it-IT" sz="726" baseline="-25000">
                  <a:latin typeface="Arial" panose="020B0604020202020204" pitchFamily="34" charset="0"/>
                  <a:ea typeface="MS Mincho" panose="02020609040205080304" pitchFamily="49" charset="-128"/>
                </a:rPr>
                <a:t>w</a:t>
              </a:r>
              <a:endParaRPr lang="it-IT" altLang="it-IT" sz="1633">
                <a:latin typeface="Arial" panose="020B0604020202020204" pitchFamily="34" charset="0"/>
              </a:endParaRPr>
            </a:p>
          </p:txBody>
        </p:sp>
        <p:sp>
          <p:nvSpPr>
            <p:cNvPr id="4138" name="Text Box 497"/>
            <p:cNvSpPr txBox="1">
              <a:spLocks noChangeArrowheads="1"/>
            </p:cNvSpPr>
            <p:nvPr/>
          </p:nvSpPr>
          <p:spPr bwMode="auto">
            <a:xfrm flipH="1">
              <a:off x="2067865" y="7092019"/>
              <a:ext cx="638175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lnSpc>
                  <a:spcPct val="93000"/>
                </a:lnSpc>
                <a:spcAft>
                  <a:spcPts val="1425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457200" indent="-287338"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75000"/>
                <a:buFont typeface="Symbol" panose="05050102010706020507" pitchFamily="18" charset="2"/>
                <a:buChar char=""/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914400"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371600"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75000"/>
                <a:buFont typeface="Symbol" panose="05050102010706020507" pitchFamily="18" charset="2"/>
                <a:buChar char="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1828800"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indent="-2159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indent="-2159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indent="-2159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indent="-2159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>
                <a:spcAft>
                  <a:spcPct val="0"/>
                </a:spcAft>
                <a:buFont typeface="Wingdings" panose="05000000000000000000" pitchFamily="2" charset="2"/>
                <a:buNone/>
              </a:pPr>
              <a:r>
                <a:rPr lang="de-DE" altLang="it-IT" sz="726" i="1">
                  <a:latin typeface="Arial" panose="020B0604020202020204" pitchFamily="34" charset="0"/>
                  <a:ea typeface="MS Mincho" panose="02020609040205080304" pitchFamily="49" charset="-128"/>
                </a:rPr>
                <a:t>c</a:t>
              </a:r>
              <a:r>
                <a:rPr lang="de-DE" altLang="it-IT" sz="726" baseline="-25000">
                  <a:latin typeface="Arial" panose="020B0604020202020204" pitchFamily="34" charset="0"/>
                  <a:ea typeface="MS Mincho" panose="02020609040205080304" pitchFamily="49" charset="-128"/>
                </a:rPr>
                <a:t>b</a:t>
              </a:r>
              <a:r>
                <a:rPr lang="de-DE" altLang="it-IT" sz="726">
                  <a:latin typeface="Arial" panose="020B0604020202020204" pitchFamily="34" charset="0"/>
                  <a:ea typeface="MS Mincho" panose="02020609040205080304" pitchFamily="49" charset="-128"/>
                </a:rPr>
                <a:t>, </a:t>
              </a:r>
              <a:r>
                <a:rPr lang="it-IT" altLang="it-IT" sz="726">
                  <a:latin typeface="Arial" panose="020B0604020202020204" pitchFamily="34" charset="0"/>
                  <a:ea typeface="MS Mincho" panose="02020609040205080304" pitchFamily="49" charset="-128"/>
                  <a:sym typeface="Symbol" panose="05050102010706020507" pitchFamily="18" charset="2"/>
                </a:rPr>
                <a:t></a:t>
              </a:r>
              <a:r>
                <a:rPr lang="de-DE" altLang="it-IT" sz="726" baseline="-25000">
                  <a:latin typeface="Arial" panose="020B0604020202020204" pitchFamily="34" charset="0"/>
                  <a:ea typeface="MS Mincho" panose="02020609040205080304" pitchFamily="49" charset="-128"/>
                </a:rPr>
                <a:t>b</a:t>
              </a:r>
              <a:endParaRPr lang="it-IT" altLang="it-IT" sz="1633">
                <a:latin typeface="Arial" panose="020B0604020202020204" pitchFamily="34" charset="0"/>
              </a:endParaRPr>
            </a:p>
          </p:txBody>
        </p:sp>
        <p:sp>
          <p:nvSpPr>
            <p:cNvPr id="4139" name="Arc 498"/>
            <p:cNvSpPr>
              <a:spLocks noChangeAspect="1"/>
            </p:cNvSpPr>
            <p:nvPr/>
          </p:nvSpPr>
          <p:spPr bwMode="auto">
            <a:xfrm rot="11810350" flipH="1">
              <a:off x="2391715" y="6036332"/>
              <a:ext cx="92075" cy="114300"/>
            </a:xfrm>
            <a:custGeom>
              <a:avLst/>
              <a:gdLst>
                <a:gd name="T0" fmla="*/ 0 w 12730"/>
                <a:gd name="T1" fmla="*/ 1191 h 21600"/>
                <a:gd name="T2" fmla="*/ 92075 w 12730"/>
                <a:gd name="T3" fmla="*/ 11970 h 21600"/>
                <a:gd name="T4" fmla="*/ 22473 w 12730"/>
                <a:gd name="T5" fmla="*/ 11430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730" h="21600" fill="none" extrusionOk="0">
                  <a:moveTo>
                    <a:pt x="-1" y="224"/>
                  </a:moveTo>
                  <a:cubicBezTo>
                    <a:pt x="1028" y="75"/>
                    <a:pt x="2067" y="0"/>
                    <a:pt x="3107" y="0"/>
                  </a:cubicBezTo>
                  <a:cubicBezTo>
                    <a:pt x="6446" y="0"/>
                    <a:pt x="9740" y="774"/>
                    <a:pt x="12729" y="2262"/>
                  </a:cubicBezTo>
                </a:path>
                <a:path w="12730" h="21600" stroke="0" extrusionOk="0">
                  <a:moveTo>
                    <a:pt x="-1" y="224"/>
                  </a:moveTo>
                  <a:cubicBezTo>
                    <a:pt x="1028" y="75"/>
                    <a:pt x="2067" y="0"/>
                    <a:pt x="3107" y="0"/>
                  </a:cubicBezTo>
                  <a:cubicBezTo>
                    <a:pt x="6446" y="0"/>
                    <a:pt x="9740" y="774"/>
                    <a:pt x="12729" y="2262"/>
                  </a:cubicBezTo>
                  <a:lnTo>
                    <a:pt x="3107" y="21600"/>
                  </a:lnTo>
                  <a:lnTo>
                    <a:pt x="-1" y="224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 sz="1633"/>
            </a:p>
          </p:txBody>
        </p:sp>
        <p:sp>
          <p:nvSpPr>
            <p:cNvPr id="4140" name="Line 499"/>
            <p:cNvSpPr>
              <a:spLocks noChangeShapeType="1"/>
            </p:cNvSpPr>
            <p:nvPr/>
          </p:nvSpPr>
          <p:spPr bwMode="auto">
            <a:xfrm rot="5400000" flipH="1">
              <a:off x="2299639" y="6577669"/>
              <a:ext cx="163513" cy="1698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633"/>
            </a:p>
          </p:txBody>
        </p:sp>
        <p:sp>
          <p:nvSpPr>
            <p:cNvPr id="4141" name="Arc 500"/>
            <p:cNvSpPr>
              <a:spLocks noChangeAspect="1"/>
            </p:cNvSpPr>
            <p:nvPr/>
          </p:nvSpPr>
          <p:spPr bwMode="auto">
            <a:xfrm rot="6410350" flipH="1">
              <a:off x="2379014" y="6599894"/>
              <a:ext cx="90488" cy="103188"/>
            </a:xfrm>
            <a:custGeom>
              <a:avLst/>
              <a:gdLst>
                <a:gd name="T0" fmla="*/ 0 w 11277"/>
                <a:gd name="T1" fmla="*/ 1075 h 21600"/>
                <a:gd name="T2" fmla="*/ 90488 w 11277"/>
                <a:gd name="T3" fmla="*/ 7667 h 21600"/>
                <a:gd name="T4" fmla="*/ 24931 w 11277"/>
                <a:gd name="T5" fmla="*/ 103188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277" h="21600" fill="none" extrusionOk="0">
                  <a:moveTo>
                    <a:pt x="-1" y="224"/>
                  </a:moveTo>
                  <a:cubicBezTo>
                    <a:pt x="1028" y="75"/>
                    <a:pt x="2067" y="0"/>
                    <a:pt x="3107" y="0"/>
                  </a:cubicBezTo>
                  <a:cubicBezTo>
                    <a:pt x="5908" y="0"/>
                    <a:pt x="8683" y="545"/>
                    <a:pt x="11277" y="1604"/>
                  </a:cubicBezTo>
                </a:path>
                <a:path w="11277" h="21600" stroke="0" extrusionOk="0">
                  <a:moveTo>
                    <a:pt x="-1" y="224"/>
                  </a:moveTo>
                  <a:cubicBezTo>
                    <a:pt x="1028" y="75"/>
                    <a:pt x="2067" y="0"/>
                    <a:pt x="3107" y="0"/>
                  </a:cubicBezTo>
                  <a:cubicBezTo>
                    <a:pt x="5908" y="0"/>
                    <a:pt x="8683" y="545"/>
                    <a:pt x="11277" y="1604"/>
                  </a:cubicBezTo>
                  <a:lnTo>
                    <a:pt x="3107" y="21600"/>
                  </a:lnTo>
                  <a:lnTo>
                    <a:pt x="-1" y="224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 sz="1633"/>
            </a:p>
          </p:txBody>
        </p:sp>
        <p:sp>
          <p:nvSpPr>
            <p:cNvPr id="4142" name="Text Box 501"/>
            <p:cNvSpPr txBox="1">
              <a:spLocks noChangeArrowheads="1"/>
            </p:cNvSpPr>
            <p:nvPr/>
          </p:nvSpPr>
          <p:spPr bwMode="auto">
            <a:xfrm flipH="1">
              <a:off x="2299640" y="6447494"/>
              <a:ext cx="198438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lnSpc>
                  <a:spcPct val="93000"/>
                </a:lnSpc>
                <a:spcAft>
                  <a:spcPts val="1425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457200" indent="-287338"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75000"/>
                <a:buFont typeface="Symbol" panose="05050102010706020507" pitchFamily="18" charset="2"/>
                <a:buChar char=""/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914400"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371600"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75000"/>
                <a:buFont typeface="Symbol" panose="05050102010706020507" pitchFamily="18" charset="2"/>
                <a:buChar char="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1828800"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indent="-2159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indent="-2159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indent="-2159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indent="-2159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>
                <a:spcAft>
                  <a:spcPct val="0"/>
                </a:spcAft>
                <a:buFont typeface="Wingdings" panose="05000000000000000000" pitchFamily="2" charset="2"/>
                <a:buNone/>
              </a:pPr>
              <a:r>
                <a:rPr lang="it-IT" altLang="ja-JP" sz="726" i="1">
                  <a:latin typeface="Arial" panose="020B0604020202020204" pitchFamily="34" charset="0"/>
                  <a:ea typeface="MS Mincho" panose="02020609040205080304" pitchFamily="49" charset="-128"/>
                  <a:sym typeface="Symbol" panose="05050102010706020507" pitchFamily="18" charset="2"/>
                </a:rPr>
                <a:t></a:t>
              </a:r>
              <a:endParaRPr lang="it-IT" altLang="it-IT" sz="1633">
                <a:latin typeface="Arial" panose="020B0604020202020204" pitchFamily="34" charset="0"/>
              </a:endParaRPr>
            </a:p>
          </p:txBody>
        </p:sp>
        <p:sp>
          <p:nvSpPr>
            <p:cNvPr id="4143" name="Text Box 502"/>
            <p:cNvSpPr txBox="1">
              <a:spLocks noChangeArrowheads="1"/>
            </p:cNvSpPr>
            <p:nvPr/>
          </p:nvSpPr>
          <p:spPr bwMode="auto">
            <a:xfrm flipH="1">
              <a:off x="2264715" y="6733244"/>
              <a:ext cx="269875" cy="19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lnSpc>
                  <a:spcPct val="93000"/>
                </a:lnSpc>
                <a:spcAft>
                  <a:spcPts val="1425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457200" indent="-287338"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75000"/>
                <a:buFont typeface="Symbol" panose="05050102010706020507" pitchFamily="18" charset="2"/>
                <a:buChar char=""/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914400"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371600"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75000"/>
                <a:buFont typeface="Symbol" panose="05050102010706020507" pitchFamily="18" charset="2"/>
                <a:buChar char="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1828800"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indent="-2159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indent="-2159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indent="-2159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indent="-2159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>
                <a:spcAft>
                  <a:spcPct val="0"/>
                </a:spcAft>
                <a:buFont typeface="Wingdings" panose="05000000000000000000" pitchFamily="2" charset="2"/>
                <a:buNone/>
              </a:pPr>
              <a:r>
                <a:rPr lang="it-IT" altLang="it-IT" sz="726" i="1">
                  <a:latin typeface="Arial" panose="020B0604020202020204" pitchFamily="34" charset="0"/>
                  <a:ea typeface="MS Mincho" panose="02020609040205080304" pitchFamily="49" charset="-128"/>
                </a:rPr>
                <a:t>S</a:t>
              </a:r>
              <a:r>
                <a:rPr lang="it-IT" altLang="it-IT" sz="726" baseline="-25000">
                  <a:latin typeface="Arial" panose="020B0604020202020204" pitchFamily="34" charset="0"/>
                  <a:ea typeface="MS Mincho" panose="02020609040205080304" pitchFamily="49" charset="-128"/>
                </a:rPr>
                <a:t>ae</a:t>
              </a:r>
              <a:endParaRPr lang="it-IT" altLang="it-IT" sz="1633">
                <a:latin typeface="Arial" panose="020B0604020202020204" pitchFamily="34" charset="0"/>
              </a:endParaRPr>
            </a:p>
          </p:txBody>
        </p:sp>
        <p:sp>
          <p:nvSpPr>
            <p:cNvPr id="4144" name="Line 503"/>
            <p:cNvSpPr>
              <a:spLocks noChangeShapeType="1"/>
            </p:cNvSpPr>
            <p:nvPr/>
          </p:nvSpPr>
          <p:spPr bwMode="auto">
            <a:xfrm flipH="1">
              <a:off x="3201340" y="5596594"/>
              <a:ext cx="0" cy="14112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633"/>
            </a:p>
          </p:txBody>
        </p:sp>
        <p:sp>
          <p:nvSpPr>
            <p:cNvPr id="4145" name="Text Box 504"/>
            <p:cNvSpPr txBox="1">
              <a:spLocks noChangeArrowheads="1"/>
            </p:cNvSpPr>
            <p:nvPr/>
          </p:nvSpPr>
          <p:spPr bwMode="auto">
            <a:xfrm flipH="1">
              <a:off x="3098152" y="6198257"/>
              <a:ext cx="219075" cy="19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lnSpc>
                  <a:spcPct val="93000"/>
                </a:lnSpc>
                <a:spcAft>
                  <a:spcPts val="1425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457200" indent="-287338"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75000"/>
                <a:buFont typeface="Symbol" panose="05050102010706020507" pitchFamily="18" charset="2"/>
                <a:buChar char=""/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914400"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371600"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75000"/>
                <a:buFont typeface="Symbol" panose="05050102010706020507" pitchFamily="18" charset="2"/>
                <a:buChar char="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1828800"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indent="-2159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indent="-2159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indent="-2159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indent="-2159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>
                <a:spcAft>
                  <a:spcPct val="0"/>
                </a:spcAft>
                <a:buFont typeface="Wingdings" panose="05000000000000000000" pitchFamily="2" charset="2"/>
                <a:buNone/>
              </a:pPr>
              <a:r>
                <a:rPr lang="it-IT" altLang="it-IT" sz="726" i="1">
                  <a:latin typeface="Arial" panose="020B0604020202020204" pitchFamily="34" charset="0"/>
                  <a:ea typeface="MS Mincho" panose="02020609040205080304" pitchFamily="49" charset="-128"/>
                </a:rPr>
                <a:t>H</a:t>
              </a:r>
              <a:endParaRPr lang="it-IT" altLang="it-IT" sz="1633">
                <a:latin typeface="Arial" panose="020B0604020202020204" pitchFamily="34" charset="0"/>
              </a:endParaRPr>
            </a:p>
          </p:txBody>
        </p:sp>
        <p:sp>
          <p:nvSpPr>
            <p:cNvPr id="4146" name="Line 505"/>
            <p:cNvSpPr>
              <a:spLocks noChangeShapeType="1"/>
            </p:cNvSpPr>
            <p:nvPr/>
          </p:nvSpPr>
          <p:spPr bwMode="auto">
            <a:xfrm flipH="1">
              <a:off x="2872727" y="7199969"/>
              <a:ext cx="342900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633"/>
            </a:p>
          </p:txBody>
        </p:sp>
        <p:sp>
          <p:nvSpPr>
            <p:cNvPr id="4147" name="Arc 506"/>
            <p:cNvSpPr>
              <a:spLocks noChangeAspect="1"/>
            </p:cNvSpPr>
            <p:nvPr/>
          </p:nvSpPr>
          <p:spPr bwMode="auto">
            <a:xfrm rot="17210350" flipH="1">
              <a:off x="2921939" y="7131707"/>
              <a:ext cx="88900" cy="104775"/>
            </a:xfrm>
            <a:custGeom>
              <a:avLst/>
              <a:gdLst>
                <a:gd name="T0" fmla="*/ 0 w 11277"/>
                <a:gd name="T1" fmla="*/ 1091 h 21600"/>
                <a:gd name="T2" fmla="*/ 88900 w 11277"/>
                <a:gd name="T3" fmla="*/ 7785 h 21600"/>
                <a:gd name="T4" fmla="*/ 24493 w 11277"/>
                <a:gd name="T5" fmla="*/ 10477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277" h="21600" fill="none" extrusionOk="0">
                  <a:moveTo>
                    <a:pt x="-1" y="224"/>
                  </a:moveTo>
                  <a:cubicBezTo>
                    <a:pt x="1028" y="75"/>
                    <a:pt x="2067" y="0"/>
                    <a:pt x="3107" y="0"/>
                  </a:cubicBezTo>
                  <a:cubicBezTo>
                    <a:pt x="5908" y="0"/>
                    <a:pt x="8683" y="545"/>
                    <a:pt x="11277" y="1604"/>
                  </a:cubicBezTo>
                </a:path>
                <a:path w="11277" h="21600" stroke="0" extrusionOk="0">
                  <a:moveTo>
                    <a:pt x="-1" y="224"/>
                  </a:moveTo>
                  <a:cubicBezTo>
                    <a:pt x="1028" y="75"/>
                    <a:pt x="2067" y="0"/>
                    <a:pt x="3107" y="0"/>
                  </a:cubicBezTo>
                  <a:cubicBezTo>
                    <a:pt x="5908" y="0"/>
                    <a:pt x="8683" y="545"/>
                    <a:pt x="11277" y="1604"/>
                  </a:cubicBezTo>
                  <a:lnTo>
                    <a:pt x="3107" y="21600"/>
                  </a:lnTo>
                  <a:lnTo>
                    <a:pt x="-1" y="224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 sz="1633"/>
            </a:p>
          </p:txBody>
        </p:sp>
        <p:sp>
          <p:nvSpPr>
            <p:cNvPr id="4148" name="Text Box 507"/>
            <p:cNvSpPr txBox="1">
              <a:spLocks noChangeArrowheads="1"/>
            </p:cNvSpPr>
            <p:nvPr/>
          </p:nvSpPr>
          <p:spPr bwMode="auto">
            <a:xfrm flipH="1">
              <a:off x="2777477" y="7166632"/>
              <a:ext cx="198438" cy="195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lnSpc>
                  <a:spcPct val="93000"/>
                </a:lnSpc>
                <a:spcAft>
                  <a:spcPts val="1425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457200" indent="-287338"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75000"/>
                <a:buFont typeface="Symbol" panose="05050102010706020507" pitchFamily="18" charset="2"/>
                <a:buChar char=""/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914400"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371600"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75000"/>
                <a:buFont typeface="Symbol" panose="05050102010706020507" pitchFamily="18" charset="2"/>
                <a:buChar char="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1828800"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indent="-2159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indent="-2159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indent="-2159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indent="-2159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>
                <a:spcAft>
                  <a:spcPct val="0"/>
                </a:spcAft>
                <a:buFont typeface="Wingdings" panose="05000000000000000000" pitchFamily="2" charset="2"/>
                <a:buNone/>
              </a:pPr>
              <a:r>
                <a:rPr lang="it-IT" altLang="it-IT" sz="726" i="1">
                  <a:latin typeface="Arial" panose="020B0604020202020204" pitchFamily="34" charset="0"/>
                  <a:ea typeface="MS Mincho" panose="02020609040205080304" pitchFamily="49" charset="-128"/>
                  <a:sym typeface="Symbol" panose="05050102010706020507" pitchFamily="18" charset="2"/>
                </a:rPr>
                <a:t></a:t>
              </a:r>
              <a:r>
                <a:rPr lang="it-IT" altLang="it-IT" sz="726" baseline="-25000">
                  <a:latin typeface="Arial" panose="020B0604020202020204" pitchFamily="34" charset="0"/>
                  <a:ea typeface="MS Mincho" panose="02020609040205080304" pitchFamily="49" charset="-128"/>
                </a:rPr>
                <a:t>b</a:t>
              </a:r>
              <a:endParaRPr lang="it-IT" altLang="it-IT" sz="1633">
                <a:latin typeface="Arial" panose="020B0604020202020204" pitchFamily="34" charset="0"/>
              </a:endParaRPr>
            </a:p>
          </p:txBody>
        </p:sp>
        <p:sp>
          <p:nvSpPr>
            <p:cNvPr id="4149" name="Line 508"/>
            <p:cNvSpPr>
              <a:spLocks noChangeShapeType="1"/>
            </p:cNvSpPr>
            <p:nvPr/>
          </p:nvSpPr>
          <p:spPr bwMode="auto">
            <a:xfrm flipH="1">
              <a:off x="2194865" y="7004707"/>
              <a:ext cx="1055688" cy="952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633"/>
            </a:p>
          </p:txBody>
        </p:sp>
        <p:sp>
          <p:nvSpPr>
            <p:cNvPr id="4150" name="Arc 509"/>
            <p:cNvSpPr>
              <a:spLocks noChangeAspect="1"/>
            </p:cNvSpPr>
            <p:nvPr/>
          </p:nvSpPr>
          <p:spPr bwMode="auto">
            <a:xfrm rot="17210350" flipH="1">
              <a:off x="1920227" y="5702957"/>
              <a:ext cx="100013" cy="103188"/>
            </a:xfrm>
            <a:custGeom>
              <a:avLst/>
              <a:gdLst>
                <a:gd name="T0" fmla="*/ 0 w 12730"/>
                <a:gd name="T1" fmla="*/ 1075 h 21600"/>
                <a:gd name="T2" fmla="*/ 100013 w 12730"/>
                <a:gd name="T3" fmla="*/ 10806 h 21600"/>
                <a:gd name="T4" fmla="*/ 24410 w 12730"/>
                <a:gd name="T5" fmla="*/ 103188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730" h="21600" fill="none" extrusionOk="0">
                  <a:moveTo>
                    <a:pt x="-1" y="224"/>
                  </a:moveTo>
                  <a:cubicBezTo>
                    <a:pt x="1028" y="75"/>
                    <a:pt x="2067" y="0"/>
                    <a:pt x="3107" y="0"/>
                  </a:cubicBezTo>
                  <a:cubicBezTo>
                    <a:pt x="6446" y="0"/>
                    <a:pt x="9740" y="774"/>
                    <a:pt x="12729" y="2262"/>
                  </a:cubicBezTo>
                </a:path>
                <a:path w="12730" h="21600" stroke="0" extrusionOk="0">
                  <a:moveTo>
                    <a:pt x="-1" y="224"/>
                  </a:moveTo>
                  <a:cubicBezTo>
                    <a:pt x="1028" y="75"/>
                    <a:pt x="2067" y="0"/>
                    <a:pt x="3107" y="0"/>
                  </a:cubicBezTo>
                  <a:cubicBezTo>
                    <a:pt x="6446" y="0"/>
                    <a:pt x="9740" y="774"/>
                    <a:pt x="12729" y="2262"/>
                  </a:cubicBezTo>
                  <a:lnTo>
                    <a:pt x="3107" y="21600"/>
                  </a:lnTo>
                  <a:lnTo>
                    <a:pt x="-1" y="224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 sz="1633"/>
            </a:p>
          </p:txBody>
        </p:sp>
        <p:sp>
          <p:nvSpPr>
            <p:cNvPr id="4151" name="Rectangle 524"/>
            <p:cNvSpPr>
              <a:spLocks noChangeArrowheads="1"/>
            </p:cNvSpPr>
            <p:nvPr/>
          </p:nvSpPr>
          <p:spPr bwMode="auto">
            <a:xfrm>
              <a:off x="3045709" y="5777467"/>
              <a:ext cx="1474939" cy="5595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it-IT" altLang="it-IT" sz="1451" b="1" i="1">
                  <a:solidFill>
                    <a:srgbClr val="CC0000"/>
                  </a:solidFill>
                </a:rPr>
                <a:t>     numerical model</a:t>
              </a:r>
            </a:p>
          </p:txBody>
        </p:sp>
      </p:grpSp>
      <p:graphicFrame>
        <p:nvGraphicFramePr>
          <p:cNvPr id="4102" name="Object 463"/>
          <p:cNvGraphicFramePr>
            <a:graphicFrameLocks noChangeAspect="1"/>
          </p:cNvGraphicFramePr>
          <p:nvPr/>
        </p:nvGraphicFramePr>
        <p:xfrm>
          <a:off x="3584161" y="497161"/>
          <a:ext cx="5384160" cy="15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2" name="Plot Document" r:id="rId5" imgW="5868619" imgH="1691640" progId="Grapher.Document">
                  <p:embed/>
                </p:oleObj>
              </mc:Choice>
              <mc:Fallback>
                <p:oleObj name="Plot Document" r:id="rId5" imgW="5868619" imgH="1691640" progId="Grapher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4161" y="497161"/>
                        <a:ext cx="5384160" cy="1533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3" name="Rectangle 547"/>
          <p:cNvSpPr>
            <a:spLocks noChangeArrowheads="1"/>
          </p:cNvSpPr>
          <p:nvPr/>
        </p:nvSpPr>
        <p:spPr bwMode="auto">
          <a:xfrm>
            <a:off x="5776991" y="138601"/>
            <a:ext cx="1334020" cy="299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it-IT" altLang="it-IT" sz="1451" b="1" i="1">
                <a:solidFill>
                  <a:srgbClr val="CC0000"/>
                </a:solidFill>
              </a:rPr>
              <a:t>ground motion</a:t>
            </a:r>
          </a:p>
        </p:txBody>
      </p:sp>
      <p:graphicFrame>
        <p:nvGraphicFramePr>
          <p:cNvPr id="4104" name="Object 465"/>
          <p:cNvGraphicFramePr>
            <a:graphicFrameLocks noChangeAspect="1"/>
          </p:cNvGraphicFramePr>
          <p:nvPr/>
        </p:nvGraphicFramePr>
        <p:xfrm>
          <a:off x="4688641" y="4399561"/>
          <a:ext cx="3003840" cy="2420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3" name="Plot Document" r:id="rId7" imgW="2207362" imgH="1781251" progId="Grapher.Document">
                  <p:embed/>
                </p:oleObj>
              </mc:Choice>
              <mc:Fallback>
                <p:oleObj name="Plot Document" r:id="rId7" imgW="2207362" imgH="1781251" progId="Grapher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8641" y="4399561"/>
                        <a:ext cx="3003840" cy="24206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5" name="Rectangle 524"/>
          <p:cNvSpPr>
            <a:spLocks noChangeArrowheads="1"/>
          </p:cNvSpPr>
          <p:nvPr/>
        </p:nvSpPr>
        <p:spPr bwMode="auto">
          <a:xfrm>
            <a:off x="7741441" y="4794122"/>
            <a:ext cx="1402560" cy="50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it-IT" altLang="it-IT" sz="1451" b="1" i="1">
                <a:solidFill>
                  <a:srgbClr val="CC0000"/>
                </a:solidFill>
              </a:rPr>
              <a:t> displacement response</a:t>
            </a:r>
          </a:p>
        </p:txBody>
      </p:sp>
      <p:sp>
        <p:nvSpPr>
          <p:cNvPr id="4106" name="Rettangolo 80"/>
          <p:cNvSpPr>
            <a:spLocks noChangeArrowheads="1"/>
          </p:cNvSpPr>
          <p:nvPr/>
        </p:nvSpPr>
        <p:spPr bwMode="auto">
          <a:xfrm>
            <a:off x="214266" y="47882"/>
            <a:ext cx="2399631" cy="48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it-IT" altLang="it-IT" sz="2721" b="1" i="1">
                <a:solidFill>
                  <a:srgbClr val="C00000"/>
                </a:solidFill>
              </a:rPr>
              <a:t>Retaining walls</a:t>
            </a:r>
            <a:endParaRPr lang="it-IT" altLang="it-IT" sz="272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75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7"/>
          <p:cNvGrpSpPr>
            <a:grpSpLocks/>
          </p:cNvGrpSpPr>
          <p:nvPr/>
        </p:nvGrpSpPr>
        <p:grpSpPr bwMode="auto">
          <a:xfrm>
            <a:off x="122401" y="572041"/>
            <a:ext cx="8817120" cy="1591200"/>
            <a:chOff x="85" y="964"/>
            <a:chExt cx="6123" cy="1105"/>
          </a:xfrm>
        </p:grpSpPr>
        <p:sp>
          <p:nvSpPr>
            <p:cNvPr id="5186" name="Rectangle 90"/>
            <p:cNvSpPr>
              <a:spLocks noChangeArrowheads="1"/>
            </p:cNvSpPr>
            <p:nvPr/>
          </p:nvSpPr>
          <p:spPr bwMode="auto">
            <a:xfrm>
              <a:off x="113" y="964"/>
              <a:ext cx="6095" cy="1105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endParaRPr lang="it-IT" altLang="it-IT" sz="1633"/>
            </a:p>
          </p:txBody>
        </p:sp>
        <p:pic>
          <p:nvPicPr>
            <p:cNvPr id="5187" name="Picture 8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10" b="27344"/>
            <a:stretch>
              <a:fillRect/>
            </a:stretch>
          </p:blipFill>
          <p:spPr bwMode="auto">
            <a:xfrm>
              <a:off x="1077" y="1021"/>
              <a:ext cx="4989" cy="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88" name="Freeform 85"/>
            <p:cNvSpPr>
              <a:spLocks/>
            </p:cNvSpPr>
            <p:nvPr/>
          </p:nvSpPr>
          <p:spPr bwMode="auto">
            <a:xfrm>
              <a:off x="1440" y="1220"/>
              <a:ext cx="2594" cy="528"/>
            </a:xfrm>
            <a:custGeom>
              <a:avLst/>
              <a:gdLst>
                <a:gd name="T0" fmla="*/ 2594 w 2136"/>
                <a:gd name="T1" fmla="*/ 372 h 569"/>
                <a:gd name="T2" fmla="*/ 2505 w 2136"/>
                <a:gd name="T3" fmla="*/ 413 h 569"/>
                <a:gd name="T4" fmla="*/ 2177 w 2136"/>
                <a:gd name="T5" fmla="*/ 487 h 569"/>
                <a:gd name="T6" fmla="*/ 1876 w 2136"/>
                <a:gd name="T7" fmla="*/ 528 h 569"/>
                <a:gd name="T8" fmla="*/ 1434 w 2136"/>
                <a:gd name="T9" fmla="*/ 528 h 569"/>
                <a:gd name="T10" fmla="*/ 947 w 2136"/>
                <a:gd name="T11" fmla="*/ 487 h 569"/>
                <a:gd name="T12" fmla="*/ 601 w 2136"/>
                <a:gd name="T13" fmla="*/ 406 h 569"/>
                <a:gd name="T14" fmla="*/ 291 w 2136"/>
                <a:gd name="T15" fmla="*/ 291 h 569"/>
                <a:gd name="T16" fmla="*/ 97 w 2136"/>
                <a:gd name="T17" fmla="*/ 156 h 569"/>
                <a:gd name="T18" fmla="*/ 0 w 2136"/>
                <a:gd name="T19" fmla="*/ 0 h 5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36" h="569">
                  <a:moveTo>
                    <a:pt x="2136" y="401"/>
                  </a:moveTo>
                  <a:lnTo>
                    <a:pt x="2063" y="445"/>
                  </a:lnTo>
                  <a:lnTo>
                    <a:pt x="1793" y="525"/>
                  </a:lnTo>
                  <a:lnTo>
                    <a:pt x="1545" y="569"/>
                  </a:lnTo>
                  <a:lnTo>
                    <a:pt x="1181" y="569"/>
                  </a:lnTo>
                  <a:lnTo>
                    <a:pt x="780" y="525"/>
                  </a:lnTo>
                  <a:lnTo>
                    <a:pt x="495" y="438"/>
                  </a:lnTo>
                  <a:lnTo>
                    <a:pt x="240" y="314"/>
                  </a:lnTo>
                  <a:lnTo>
                    <a:pt x="80" y="168"/>
                  </a:lnTo>
                  <a:lnTo>
                    <a:pt x="0" y="0"/>
                  </a:ln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1633"/>
            </a:p>
          </p:txBody>
        </p:sp>
        <p:sp>
          <p:nvSpPr>
            <p:cNvPr id="5189" name="Rettangolo 130"/>
            <p:cNvSpPr>
              <a:spLocks noChangeArrowheads="1"/>
            </p:cNvSpPr>
            <p:nvPr/>
          </p:nvSpPr>
          <p:spPr bwMode="auto">
            <a:xfrm>
              <a:off x="5023" y="1293"/>
              <a:ext cx="118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3000"/>
                </a:lnSpc>
                <a:spcAft>
                  <a:spcPts val="1425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75000"/>
                <a:buFont typeface="Symbol" panose="05050102010706020507" pitchFamily="18" charset="2"/>
                <a:buChar char=""/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75000"/>
                <a:buFont typeface="Symbol" panose="05050102010706020507" pitchFamily="18" charset="2"/>
                <a:buChar char="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 defTabSz="829452">
                <a:lnSpc>
                  <a:spcPct val="100000"/>
                </a:lnSpc>
                <a:spcAft>
                  <a:spcPct val="0"/>
                </a:spcAft>
                <a:buClrTx/>
                <a:buSzTx/>
                <a:buNone/>
              </a:pPr>
              <a:r>
                <a:rPr lang="en-US" altLang="it-IT" sz="1270" b="1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lunghezza     800 m</a:t>
              </a:r>
            </a:p>
            <a:p>
              <a:pPr algn="r" defTabSz="829452">
                <a:lnSpc>
                  <a:spcPct val="100000"/>
                </a:lnSpc>
                <a:spcAft>
                  <a:spcPct val="0"/>
                </a:spcAft>
                <a:buClrTx/>
                <a:buSzTx/>
                <a:buNone/>
              </a:pPr>
              <a:r>
                <a:rPr lang="en-US" altLang="it-IT" sz="1270" b="1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profondità     100 m</a:t>
              </a:r>
              <a:endParaRPr lang="it-IT" altLang="it-IT" sz="127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90" name="Text Box 88"/>
            <p:cNvSpPr txBox="1">
              <a:spLocks noChangeArrowheads="1"/>
            </p:cNvSpPr>
            <p:nvPr/>
          </p:nvSpPr>
          <p:spPr bwMode="auto">
            <a:xfrm>
              <a:off x="1442" y="1672"/>
              <a:ext cx="1225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endParaRPr lang="it-IT" altLang="it-IT" sz="1089" b="1">
                <a:solidFill>
                  <a:srgbClr val="FF0000"/>
                </a:solidFill>
              </a:endParaRPr>
            </a:p>
          </p:txBody>
        </p:sp>
        <p:sp>
          <p:nvSpPr>
            <p:cNvPr id="5191" name="Freeform 89"/>
            <p:cNvSpPr>
              <a:spLocks/>
            </p:cNvSpPr>
            <p:nvPr/>
          </p:nvSpPr>
          <p:spPr bwMode="auto">
            <a:xfrm>
              <a:off x="2940" y="1699"/>
              <a:ext cx="748" cy="52"/>
            </a:xfrm>
            <a:custGeom>
              <a:avLst/>
              <a:gdLst>
                <a:gd name="T0" fmla="*/ 0 w 748"/>
                <a:gd name="T1" fmla="*/ 50 h 52"/>
                <a:gd name="T2" fmla="*/ 388 w 748"/>
                <a:gd name="T3" fmla="*/ 52 h 52"/>
                <a:gd name="T4" fmla="*/ 748 w 748"/>
                <a:gd name="T5" fmla="*/ 0 h 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48" h="52">
                  <a:moveTo>
                    <a:pt x="0" y="50"/>
                  </a:moveTo>
                  <a:lnTo>
                    <a:pt x="388" y="52"/>
                  </a:lnTo>
                  <a:lnTo>
                    <a:pt x="748" y="0"/>
                  </a:lnTo>
                </a:path>
              </a:pathLst>
            </a:custGeom>
            <a:noFill/>
            <a:ln w="349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1633"/>
            </a:p>
          </p:txBody>
        </p:sp>
        <p:sp>
          <p:nvSpPr>
            <p:cNvPr id="5192" name="Rectangle 91"/>
            <p:cNvSpPr>
              <a:spLocks noChangeArrowheads="1"/>
            </p:cNvSpPr>
            <p:nvPr/>
          </p:nvSpPr>
          <p:spPr bwMode="auto">
            <a:xfrm>
              <a:off x="85" y="1084"/>
              <a:ext cx="1077" cy="3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it-IT" altLang="it-IT" sz="1633" b="1" i="1">
                  <a:solidFill>
                    <a:srgbClr val="CC0000"/>
                  </a:solidFill>
                </a:rPr>
                <a:t>Calitri landslides</a:t>
              </a:r>
            </a:p>
          </p:txBody>
        </p:sp>
      </p:grpSp>
      <p:sp>
        <p:nvSpPr>
          <p:cNvPr id="5123" name="Rectangle 38"/>
          <p:cNvSpPr>
            <a:spLocks noChangeArrowheads="1"/>
          </p:cNvSpPr>
          <p:nvPr/>
        </p:nvSpPr>
        <p:spPr bwMode="auto">
          <a:xfrm>
            <a:off x="154081" y="2246761"/>
            <a:ext cx="8785440" cy="167328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it-IT" altLang="it-IT" sz="1633"/>
          </a:p>
        </p:txBody>
      </p:sp>
      <p:pic>
        <p:nvPicPr>
          <p:cNvPr id="5124" name="Picture 12"/>
          <p:cNvPicPr>
            <a:picLocks noChangeAspect="1" noChangeArrowheads="1"/>
          </p:cNvPicPr>
          <p:nvPr/>
        </p:nvPicPr>
        <p:blipFill>
          <a:blip r:embed="rId3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8" t="42427" r="48674" b="24585"/>
          <a:stretch>
            <a:fillRect/>
          </a:stretch>
        </p:blipFill>
        <p:spPr bwMode="auto">
          <a:xfrm>
            <a:off x="614881" y="2236681"/>
            <a:ext cx="3788640" cy="167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13"/>
          <p:cNvSpPr>
            <a:spLocks noChangeArrowheads="1"/>
          </p:cNvSpPr>
          <p:nvPr/>
        </p:nvSpPr>
        <p:spPr bwMode="auto">
          <a:xfrm>
            <a:off x="744481" y="3282121"/>
            <a:ext cx="505440" cy="32832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it-IT" altLang="it-IT" sz="1633"/>
          </a:p>
        </p:txBody>
      </p:sp>
      <p:sp>
        <p:nvSpPr>
          <p:cNvPr id="5126" name="Rectangle 14"/>
          <p:cNvSpPr>
            <a:spLocks noChangeArrowheads="1"/>
          </p:cNvSpPr>
          <p:nvPr/>
        </p:nvSpPr>
        <p:spPr bwMode="auto">
          <a:xfrm>
            <a:off x="2247841" y="2628361"/>
            <a:ext cx="391680" cy="13104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it-IT" altLang="it-IT" sz="1633"/>
          </a:p>
        </p:txBody>
      </p:sp>
      <p:sp>
        <p:nvSpPr>
          <p:cNvPr id="5127" name="Rettangolo 15"/>
          <p:cNvSpPr>
            <a:spLocks noChangeArrowheads="1"/>
          </p:cNvSpPr>
          <p:nvPr/>
        </p:nvSpPr>
        <p:spPr bwMode="auto">
          <a:xfrm>
            <a:off x="162721" y="2253962"/>
            <a:ext cx="2530080" cy="48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C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defTabSz="829452">
              <a:lnSpc>
                <a:spcPct val="100000"/>
              </a:lnSpc>
              <a:spcAft>
                <a:spcPct val="0"/>
              </a:spcAft>
              <a:buClrTx/>
              <a:buSzTx/>
              <a:buNone/>
            </a:pPr>
            <a:r>
              <a:rPr lang="it-IT" altLang="it-IT" sz="1633" b="1" i="1">
                <a:solidFill>
                  <a:srgbClr val="CC0000"/>
                </a:solidFill>
                <a:latin typeface="Arial" panose="020B0604020202020204" pitchFamily="34" charset="0"/>
              </a:rPr>
              <a:t>Multi-block model</a:t>
            </a:r>
          </a:p>
          <a:p>
            <a:pPr defTabSz="829452">
              <a:lnSpc>
                <a:spcPct val="100000"/>
              </a:lnSpc>
              <a:spcAft>
                <a:spcPct val="0"/>
              </a:spcAft>
              <a:buClrTx/>
              <a:buSzTx/>
              <a:buNone/>
            </a:pPr>
            <a:endParaRPr lang="it-IT" altLang="it-IT" sz="907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28" name="Rectangle 17"/>
          <p:cNvSpPr>
            <a:spLocks noChangeArrowheads="1"/>
          </p:cNvSpPr>
          <p:nvPr/>
        </p:nvSpPr>
        <p:spPr bwMode="auto">
          <a:xfrm>
            <a:off x="614881" y="3477961"/>
            <a:ext cx="783360" cy="23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it-IT" altLang="it-IT" sz="907"/>
              <a:t>block 1 </a:t>
            </a:r>
          </a:p>
        </p:txBody>
      </p:sp>
      <p:sp>
        <p:nvSpPr>
          <p:cNvPr id="5129" name="Rectangle 19"/>
          <p:cNvSpPr>
            <a:spLocks noChangeArrowheads="1"/>
          </p:cNvSpPr>
          <p:nvPr/>
        </p:nvSpPr>
        <p:spPr bwMode="auto">
          <a:xfrm>
            <a:off x="2890081" y="3416041"/>
            <a:ext cx="980640" cy="39312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it-IT" altLang="it-IT" sz="1633"/>
          </a:p>
        </p:txBody>
      </p:sp>
      <p:sp>
        <p:nvSpPr>
          <p:cNvPr id="5130" name="Line 20"/>
          <p:cNvSpPr>
            <a:spLocks noChangeShapeType="1"/>
          </p:cNvSpPr>
          <p:nvPr/>
        </p:nvSpPr>
        <p:spPr bwMode="auto">
          <a:xfrm flipH="1">
            <a:off x="2116801" y="3116520"/>
            <a:ext cx="110880" cy="541440"/>
          </a:xfrm>
          <a:prstGeom prst="line">
            <a:avLst/>
          </a:prstGeom>
          <a:noFill/>
          <a:ln w="1016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633"/>
          </a:p>
        </p:txBody>
      </p:sp>
      <p:sp>
        <p:nvSpPr>
          <p:cNvPr id="5131" name="Line 21"/>
          <p:cNvSpPr>
            <a:spLocks noChangeShapeType="1"/>
          </p:cNvSpPr>
          <p:nvPr/>
        </p:nvSpPr>
        <p:spPr bwMode="auto">
          <a:xfrm>
            <a:off x="2786401" y="2824201"/>
            <a:ext cx="73440" cy="501120"/>
          </a:xfrm>
          <a:prstGeom prst="line">
            <a:avLst/>
          </a:prstGeom>
          <a:noFill/>
          <a:ln w="984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633"/>
          </a:p>
        </p:txBody>
      </p:sp>
      <p:sp>
        <p:nvSpPr>
          <p:cNvPr id="5132" name="Rectangle 22"/>
          <p:cNvSpPr>
            <a:spLocks noChangeArrowheads="1"/>
          </p:cNvSpPr>
          <p:nvPr/>
        </p:nvSpPr>
        <p:spPr bwMode="auto">
          <a:xfrm>
            <a:off x="2008801" y="2651401"/>
            <a:ext cx="653760" cy="23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it-IT" altLang="it-IT" sz="907"/>
              <a:t>block i </a:t>
            </a:r>
          </a:p>
        </p:txBody>
      </p:sp>
      <p:sp>
        <p:nvSpPr>
          <p:cNvPr id="5133" name="Line 23"/>
          <p:cNvSpPr>
            <a:spLocks noChangeShapeType="1"/>
          </p:cNvSpPr>
          <p:nvPr/>
        </p:nvSpPr>
        <p:spPr bwMode="auto">
          <a:xfrm>
            <a:off x="2894401" y="3528360"/>
            <a:ext cx="980640" cy="0"/>
          </a:xfrm>
          <a:prstGeom prst="lin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633"/>
          </a:p>
        </p:txBody>
      </p:sp>
      <p:sp>
        <p:nvSpPr>
          <p:cNvPr id="5134" name="Rectangle 24"/>
          <p:cNvSpPr>
            <a:spLocks noChangeArrowheads="1"/>
          </p:cNvSpPr>
          <p:nvPr/>
        </p:nvSpPr>
        <p:spPr bwMode="auto">
          <a:xfrm>
            <a:off x="2966401" y="3346921"/>
            <a:ext cx="799200" cy="23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it-IT" altLang="it-IT" sz="907">
                <a:solidFill>
                  <a:srgbClr val="FF0000"/>
                </a:solidFill>
              </a:rPr>
              <a:t>sliding</a:t>
            </a:r>
          </a:p>
        </p:txBody>
      </p:sp>
      <p:sp>
        <p:nvSpPr>
          <p:cNvPr id="5135" name="Rectangle 25"/>
          <p:cNvSpPr>
            <a:spLocks noChangeArrowheads="1"/>
          </p:cNvSpPr>
          <p:nvPr/>
        </p:nvSpPr>
        <p:spPr bwMode="auto">
          <a:xfrm>
            <a:off x="2966401" y="3499561"/>
            <a:ext cx="799200" cy="23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it-IT" altLang="it-IT" sz="907">
                <a:solidFill>
                  <a:srgbClr val="FF0000"/>
                </a:solidFill>
              </a:rPr>
              <a:t>surface</a:t>
            </a:r>
          </a:p>
        </p:txBody>
      </p:sp>
      <p:sp>
        <p:nvSpPr>
          <p:cNvPr id="5136" name="Oval 26"/>
          <p:cNvSpPr>
            <a:spLocks noChangeArrowheads="1"/>
          </p:cNvSpPr>
          <p:nvPr/>
        </p:nvSpPr>
        <p:spPr bwMode="auto">
          <a:xfrm>
            <a:off x="2676961" y="3457801"/>
            <a:ext cx="223200" cy="11232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it-IT" altLang="it-IT" sz="1633"/>
          </a:p>
        </p:txBody>
      </p:sp>
      <p:sp>
        <p:nvSpPr>
          <p:cNvPr id="5137" name="Line 27"/>
          <p:cNvSpPr>
            <a:spLocks noChangeShapeType="1"/>
          </p:cNvSpPr>
          <p:nvPr/>
        </p:nvSpPr>
        <p:spPr bwMode="auto">
          <a:xfrm flipH="1" flipV="1">
            <a:off x="2704321" y="3477961"/>
            <a:ext cx="192960" cy="51840"/>
          </a:xfrm>
          <a:prstGeom prst="line">
            <a:avLst/>
          </a:prstGeom>
          <a:noFill/>
          <a:ln w="3175">
            <a:solidFill>
              <a:srgbClr val="FF00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633"/>
          </a:p>
        </p:txBody>
      </p:sp>
      <p:sp>
        <p:nvSpPr>
          <p:cNvPr id="5138" name="Freeform 28"/>
          <p:cNvSpPr>
            <a:spLocks/>
          </p:cNvSpPr>
          <p:nvPr/>
        </p:nvSpPr>
        <p:spPr bwMode="auto">
          <a:xfrm>
            <a:off x="800641" y="3364201"/>
            <a:ext cx="2138400" cy="488160"/>
          </a:xfrm>
          <a:custGeom>
            <a:avLst/>
            <a:gdLst>
              <a:gd name="T0" fmla="*/ 0 w 1485"/>
              <a:gd name="T1" fmla="*/ 385763 h 339"/>
              <a:gd name="T2" fmla="*/ 628650 w 1485"/>
              <a:gd name="T3" fmla="*/ 538163 h 339"/>
              <a:gd name="T4" fmla="*/ 1500188 w 1485"/>
              <a:gd name="T5" fmla="*/ 395288 h 339"/>
              <a:gd name="T6" fmla="*/ 2357438 w 1485"/>
              <a:gd name="T7" fmla="*/ 0 h 33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85" h="339">
                <a:moveTo>
                  <a:pt x="0" y="243"/>
                </a:moveTo>
                <a:lnTo>
                  <a:pt x="396" y="339"/>
                </a:lnTo>
                <a:lnTo>
                  <a:pt x="945" y="249"/>
                </a:lnTo>
                <a:lnTo>
                  <a:pt x="1485" y="0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633"/>
          </a:p>
        </p:txBody>
      </p:sp>
      <p:sp>
        <p:nvSpPr>
          <p:cNvPr id="5139" name="Freeform 29"/>
          <p:cNvSpPr>
            <a:spLocks/>
          </p:cNvSpPr>
          <p:nvPr/>
        </p:nvSpPr>
        <p:spPr bwMode="auto">
          <a:xfrm>
            <a:off x="2934720" y="2448360"/>
            <a:ext cx="1175040" cy="915840"/>
          </a:xfrm>
          <a:custGeom>
            <a:avLst/>
            <a:gdLst>
              <a:gd name="T0" fmla="*/ 0 w 816"/>
              <a:gd name="T1" fmla="*/ 1009650 h 636"/>
              <a:gd name="T2" fmla="*/ 1062038 w 816"/>
              <a:gd name="T3" fmla="*/ 295275 h 636"/>
              <a:gd name="T4" fmla="*/ 1295400 w 816"/>
              <a:gd name="T5" fmla="*/ 0 h 63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16" h="636">
                <a:moveTo>
                  <a:pt x="0" y="636"/>
                </a:moveTo>
                <a:lnTo>
                  <a:pt x="669" y="186"/>
                </a:lnTo>
                <a:lnTo>
                  <a:pt x="816" y="0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633"/>
          </a:p>
        </p:txBody>
      </p:sp>
      <p:sp>
        <p:nvSpPr>
          <p:cNvPr id="5140" name="Freeform 30"/>
          <p:cNvSpPr>
            <a:spLocks/>
          </p:cNvSpPr>
          <p:nvPr/>
        </p:nvSpPr>
        <p:spPr bwMode="auto">
          <a:xfrm>
            <a:off x="614881" y="2448361"/>
            <a:ext cx="3780000" cy="1265760"/>
          </a:xfrm>
          <a:custGeom>
            <a:avLst/>
            <a:gdLst>
              <a:gd name="T0" fmla="*/ 0 w 2625"/>
              <a:gd name="T1" fmla="*/ 1395413 h 879"/>
              <a:gd name="T2" fmla="*/ 533400 w 2625"/>
              <a:gd name="T3" fmla="*/ 1395413 h 879"/>
              <a:gd name="T4" fmla="*/ 2943225 w 2625"/>
              <a:gd name="T5" fmla="*/ 0 h 879"/>
              <a:gd name="T6" fmla="*/ 4167188 w 2625"/>
              <a:gd name="T7" fmla="*/ 0 h 8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625" h="879">
                <a:moveTo>
                  <a:pt x="0" y="879"/>
                </a:moveTo>
                <a:lnTo>
                  <a:pt x="336" y="879"/>
                </a:lnTo>
                <a:lnTo>
                  <a:pt x="1854" y="0"/>
                </a:lnTo>
                <a:lnTo>
                  <a:pt x="2625" y="0"/>
                </a:ln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633"/>
          </a:p>
        </p:txBody>
      </p:sp>
      <p:sp>
        <p:nvSpPr>
          <p:cNvPr id="5141" name="Rectangle 37"/>
          <p:cNvSpPr>
            <a:spLocks noChangeArrowheads="1"/>
          </p:cNvSpPr>
          <p:nvPr/>
        </p:nvSpPr>
        <p:spPr bwMode="auto">
          <a:xfrm>
            <a:off x="597601" y="3724201"/>
            <a:ext cx="129600" cy="6624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it-IT" altLang="it-IT" sz="1633"/>
          </a:p>
        </p:txBody>
      </p:sp>
      <p:grpSp>
        <p:nvGrpSpPr>
          <p:cNvPr id="5142" name="Group 39"/>
          <p:cNvGrpSpPr>
            <a:grpSpLocks/>
          </p:cNvGrpSpPr>
          <p:nvPr/>
        </p:nvGrpSpPr>
        <p:grpSpPr bwMode="auto">
          <a:xfrm>
            <a:off x="1065601" y="2438282"/>
            <a:ext cx="3360960" cy="1347840"/>
            <a:chOff x="3148" y="1166"/>
            <a:chExt cx="2334" cy="936"/>
          </a:xfrm>
        </p:grpSpPr>
        <p:sp>
          <p:nvSpPr>
            <p:cNvPr id="5178" name="Line 40"/>
            <p:cNvSpPr>
              <a:spLocks noChangeShapeType="1"/>
            </p:cNvSpPr>
            <p:nvPr/>
          </p:nvSpPr>
          <p:spPr bwMode="auto">
            <a:xfrm flipH="1">
              <a:off x="4931" y="1217"/>
              <a:ext cx="110" cy="13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 type="oval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1633"/>
            </a:p>
          </p:txBody>
        </p:sp>
        <p:sp>
          <p:nvSpPr>
            <p:cNvPr id="5179" name="Line 41"/>
            <p:cNvSpPr>
              <a:spLocks noChangeShapeType="1"/>
            </p:cNvSpPr>
            <p:nvPr/>
          </p:nvSpPr>
          <p:spPr bwMode="auto">
            <a:xfrm flipH="1">
              <a:off x="4557" y="1419"/>
              <a:ext cx="160" cy="98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 type="oval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1633"/>
            </a:p>
          </p:txBody>
        </p:sp>
        <p:sp>
          <p:nvSpPr>
            <p:cNvPr id="5180" name="Line 42"/>
            <p:cNvSpPr>
              <a:spLocks noChangeShapeType="1"/>
            </p:cNvSpPr>
            <p:nvPr/>
          </p:nvSpPr>
          <p:spPr bwMode="auto">
            <a:xfrm flipH="1">
              <a:off x="4031" y="1688"/>
              <a:ext cx="177" cy="8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 type="oval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1633"/>
            </a:p>
          </p:txBody>
        </p:sp>
        <p:sp>
          <p:nvSpPr>
            <p:cNvPr id="5181" name="Line 43"/>
            <p:cNvSpPr>
              <a:spLocks noChangeShapeType="1"/>
            </p:cNvSpPr>
            <p:nvPr/>
          </p:nvSpPr>
          <p:spPr bwMode="auto">
            <a:xfrm flipH="1">
              <a:off x="3492" y="1919"/>
              <a:ext cx="216" cy="3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 type="oval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1633"/>
            </a:p>
          </p:txBody>
        </p:sp>
        <p:sp>
          <p:nvSpPr>
            <p:cNvPr id="5182" name="Line 44"/>
            <p:cNvSpPr>
              <a:spLocks noChangeShapeType="1"/>
            </p:cNvSpPr>
            <p:nvPr/>
          </p:nvSpPr>
          <p:spPr bwMode="auto">
            <a:xfrm flipH="1" flipV="1">
              <a:off x="3148" y="2005"/>
              <a:ext cx="153" cy="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 type="oval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1633"/>
            </a:p>
          </p:txBody>
        </p:sp>
        <p:sp>
          <p:nvSpPr>
            <p:cNvPr id="5183" name="Text Box 45"/>
            <p:cNvSpPr txBox="1">
              <a:spLocks noChangeArrowheads="1"/>
            </p:cNvSpPr>
            <p:nvPr/>
          </p:nvSpPr>
          <p:spPr bwMode="auto">
            <a:xfrm>
              <a:off x="4983" y="1166"/>
              <a:ext cx="499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it-IT" altLang="it-IT" sz="1089">
                  <a:solidFill>
                    <a:schemeClr val="accent2"/>
                  </a:solidFill>
                </a:rPr>
                <a:t>u</a:t>
              </a:r>
              <a:r>
                <a:rPr lang="it-IT" altLang="it-IT" sz="1089" baseline="-25000">
                  <a:solidFill>
                    <a:schemeClr val="accent2"/>
                  </a:solidFill>
                </a:rPr>
                <a:t>n</a:t>
              </a:r>
            </a:p>
          </p:txBody>
        </p:sp>
        <p:sp>
          <p:nvSpPr>
            <p:cNvPr id="5184" name="Text Box 46"/>
            <p:cNvSpPr txBox="1">
              <a:spLocks noChangeArrowheads="1"/>
            </p:cNvSpPr>
            <p:nvPr/>
          </p:nvSpPr>
          <p:spPr bwMode="auto">
            <a:xfrm>
              <a:off x="4063" y="1684"/>
              <a:ext cx="499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it-IT" altLang="it-IT" sz="1089">
                  <a:solidFill>
                    <a:schemeClr val="accent2"/>
                  </a:solidFill>
                </a:rPr>
                <a:t>u</a:t>
              </a:r>
              <a:r>
                <a:rPr lang="it-IT" altLang="it-IT" sz="1089" baseline="-25000">
                  <a:solidFill>
                    <a:schemeClr val="accent2"/>
                  </a:solidFill>
                </a:rPr>
                <a:t>i</a:t>
              </a:r>
            </a:p>
          </p:txBody>
        </p:sp>
        <p:sp>
          <p:nvSpPr>
            <p:cNvPr id="5185" name="Text Box 47"/>
            <p:cNvSpPr txBox="1">
              <a:spLocks noChangeArrowheads="1"/>
            </p:cNvSpPr>
            <p:nvPr/>
          </p:nvSpPr>
          <p:spPr bwMode="auto">
            <a:xfrm>
              <a:off x="3253" y="1921"/>
              <a:ext cx="499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it-IT" altLang="it-IT" sz="1089">
                  <a:solidFill>
                    <a:schemeClr val="accent2"/>
                  </a:solidFill>
                </a:rPr>
                <a:t>u</a:t>
              </a:r>
              <a:r>
                <a:rPr lang="it-IT" altLang="it-IT" sz="1089" baseline="-25000">
                  <a:solidFill>
                    <a:schemeClr val="accent2"/>
                  </a:solidFill>
                </a:rPr>
                <a:t>1</a:t>
              </a:r>
            </a:p>
          </p:txBody>
        </p:sp>
      </p:grpSp>
      <p:pic>
        <p:nvPicPr>
          <p:cNvPr id="5143" name="Picture 7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4" r="1109" b="13535"/>
          <a:stretch>
            <a:fillRect/>
          </a:stretch>
        </p:blipFill>
        <p:spPr bwMode="auto">
          <a:xfrm>
            <a:off x="4572001" y="2325961"/>
            <a:ext cx="4121280" cy="145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44" name="Rectangle 79"/>
          <p:cNvSpPr>
            <a:spLocks noChangeArrowheads="1"/>
          </p:cNvSpPr>
          <p:nvPr/>
        </p:nvSpPr>
        <p:spPr bwMode="auto">
          <a:xfrm>
            <a:off x="4572001" y="2962441"/>
            <a:ext cx="1281600" cy="34848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it-IT" altLang="it-IT" sz="1633"/>
          </a:p>
        </p:txBody>
      </p:sp>
      <p:sp>
        <p:nvSpPr>
          <p:cNvPr id="5145" name="Text Box 81"/>
          <p:cNvSpPr txBox="1">
            <a:spLocks noChangeAspect="1" noChangeArrowheads="1"/>
          </p:cNvSpPr>
          <p:nvPr/>
        </p:nvSpPr>
        <p:spPr bwMode="auto">
          <a:xfrm>
            <a:off x="7469281" y="2851561"/>
            <a:ext cx="267840" cy="343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altLang="it-IT" sz="1633" b="1" i="1"/>
              <a:t>t</a:t>
            </a:r>
          </a:p>
        </p:txBody>
      </p:sp>
      <p:sp>
        <p:nvSpPr>
          <p:cNvPr id="5146" name="AutoShape 97"/>
          <p:cNvSpPr>
            <a:spLocks noChangeArrowheads="1"/>
          </p:cNvSpPr>
          <p:nvPr/>
        </p:nvSpPr>
        <p:spPr bwMode="auto">
          <a:xfrm>
            <a:off x="6467041" y="3610441"/>
            <a:ext cx="334080" cy="208800"/>
          </a:xfrm>
          <a:prstGeom prst="parallelogram">
            <a:avLst>
              <a:gd name="adj" fmla="val 40133"/>
            </a:avLst>
          </a:prstGeom>
          <a:solidFill>
            <a:schemeClr val="bg1"/>
          </a:solidFill>
          <a:ln w="1905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it-IT" altLang="it-IT" sz="1633"/>
          </a:p>
        </p:txBody>
      </p:sp>
      <p:sp>
        <p:nvSpPr>
          <p:cNvPr id="5147" name="Freeform 98"/>
          <p:cNvSpPr>
            <a:spLocks/>
          </p:cNvSpPr>
          <p:nvPr/>
        </p:nvSpPr>
        <p:spPr bwMode="auto">
          <a:xfrm rot="886246">
            <a:off x="6546241" y="3577321"/>
            <a:ext cx="597600" cy="223200"/>
          </a:xfrm>
          <a:custGeom>
            <a:avLst/>
            <a:gdLst>
              <a:gd name="T0" fmla="*/ 0 w 765"/>
              <a:gd name="T1" fmla="*/ 89740 h 156"/>
              <a:gd name="T2" fmla="*/ 73209 w 765"/>
              <a:gd name="T3" fmla="*/ 223563 h 156"/>
              <a:gd name="T4" fmla="*/ 267860 w 765"/>
              <a:gd name="T5" fmla="*/ 223563 h 156"/>
              <a:gd name="T6" fmla="*/ 463372 w 765"/>
              <a:gd name="T7" fmla="*/ 89740 h 156"/>
              <a:gd name="T8" fmla="*/ 658884 w 765"/>
              <a:gd name="T9" fmla="*/ 0 h 1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65" h="156">
                <a:moveTo>
                  <a:pt x="0" y="57"/>
                </a:moveTo>
                <a:cubicBezTo>
                  <a:pt x="16" y="92"/>
                  <a:pt x="33" y="128"/>
                  <a:pt x="85" y="142"/>
                </a:cubicBezTo>
                <a:cubicBezTo>
                  <a:pt x="137" y="156"/>
                  <a:pt x="236" y="156"/>
                  <a:pt x="311" y="142"/>
                </a:cubicBezTo>
                <a:cubicBezTo>
                  <a:pt x="386" y="128"/>
                  <a:pt x="462" y="81"/>
                  <a:pt x="538" y="57"/>
                </a:cubicBezTo>
                <a:cubicBezTo>
                  <a:pt x="614" y="33"/>
                  <a:pt x="689" y="16"/>
                  <a:pt x="765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sp>
        <p:nvSpPr>
          <p:cNvPr id="5148" name="Freeform 101"/>
          <p:cNvSpPr>
            <a:spLocks/>
          </p:cNvSpPr>
          <p:nvPr/>
        </p:nvSpPr>
        <p:spPr bwMode="auto">
          <a:xfrm rot="3267825">
            <a:off x="8047441" y="2767321"/>
            <a:ext cx="388800" cy="303840"/>
          </a:xfrm>
          <a:custGeom>
            <a:avLst/>
            <a:gdLst>
              <a:gd name="T0" fmla="*/ 0 w 765"/>
              <a:gd name="T1" fmla="*/ 122341 h 156"/>
              <a:gd name="T2" fmla="*/ 47652 w 765"/>
              <a:gd name="T3" fmla="*/ 304780 h 156"/>
              <a:gd name="T4" fmla="*/ 174349 w 765"/>
              <a:gd name="T5" fmla="*/ 304780 h 156"/>
              <a:gd name="T6" fmla="*/ 301606 w 765"/>
              <a:gd name="T7" fmla="*/ 122341 h 156"/>
              <a:gd name="T8" fmla="*/ 428864 w 765"/>
              <a:gd name="T9" fmla="*/ 0 h 1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65" h="156">
                <a:moveTo>
                  <a:pt x="0" y="57"/>
                </a:moveTo>
                <a:cubicBezTo>
                  <a:pt x="16" y="92"/>
                  <a:pt x="33" y="128"/>
                  <a:pt x="85" y="142"/>
                </a:cubicBezTo>
                <a:cubicBezTo>
                  <a:pt x="137" y="156"/>
                  <a:pt x="236" y="156"/>
                  <a:pt x="311" y="142"/>
                </a:cubicBezTo>
                <a:cubicBezTo>
                  <a:pt x="386" y="128"/>
                  <a:pt x="462" y="81"/>
                  <a:pt x="538" y="57"/>
                </a:cubicBezTo>
                <a:cubicBezTo>
                  <a:pt x="614" y="33"/>
                  <a:pt x="689" y="16"/>
                  <a:pt x="765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dash"/>
            <a:round/>
            <a:headEnd type="oval" w="sm" len="sm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sp>
        <p:nvSpPr>
          <p:cNvPr id="5149" name="Freeform 103"/>
          <p:cNvSpPr>
            <a:spLocks/>
          </p:cNvSpPr>
          <p:nvPr/>
        </p:nvSpPr>
        <p:spPr bwMode="auto">
          <a:xfrm>
            <a:off x="5135041" y="2969641"/>
            <a:ext cx="1496160" cy="226080"/>
          </a:xfrm>
          <a:custGeom>
            <a:avLst/>
            <a:gdLst>
              <a:gd name="T0" fmla="*/ 1648494 w 1141"/>
              <a:gd name="T1" fmla="*/ 249355 h 172"/>
              <a:gd name="T2" fmla="*/ 1511240 w 1141"/>
              <a:gd name="T3" fmla="*/ 136275 h 172"/>
              <a:gd name="T4" fmla="*/ 1099478 w 1141"/>
              <a:gd name="T5" fmla="*/ 39143 h 172"/>
              <a:gd name="T6" fmla="*/ 667488 w 1141"/>
              <a:gd name="T7" fmla="*/ 17397 h 172"/>
              <a:gd name="T8" fmla="*/ 0 w 1141"/>
              <a:gd name="T9" fmla="*/ 0 h 1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41" h="172">
                <a:moveTo>
                  <a:pt x="1141" y="172"/>
                </a:moveTo>
                <a:cubicBezTo>
                  <a:pt x="1126" y="146"/>
                  <a:pt x="1109" y="119"/>
                  <a:pt x="1046" y="94"/>
                </a:cubicBezTo>
                <a:cubicBezTo>
                  <a:pt x="982" y="70"/>
                  <a:pt x="858" y="41"/>
                  <a:pt x="761" y="27"/>
                </a:cubicBezTo>
                <a:cubicBezTo>
                  <a:pt x="664" y="13"/>
                  <a:pt x="589" y="16"/>
                  <a:pt x="462" y="12"/>
                </a:cubicBezTo>
                <a:cubicBezTo>
                  <a:pt x="335" y="8"/>
                  <a:pt x="96" y="3"/>
                  <a:pt x="0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dash"/>
            <a:round/>
            <a:headEnd type="oval" w="sm" len="sm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sp>
        <p:nvSpPr>
          <p:cNvPr id="5150" name="Rettangolo 71"/>
          <p:cNvSpPr>
            <a:spLocks noChangeArrowheads="1"/>
          </p:cNvSpPr>
          <p:nvPr/>
        </p:nvSpPr>
        <p:spPr bwMode="auto">
          <a:xfrm>
            <a:off x="296579" y="43561"/>
            <a:ext cx="3243004" cy="48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it-IT" altLang="it-IT" sz="2721" b="1" i="1">
                <a:solidFill>
                  <a:srgbClr val="C00000"/>
                </a:solidFill>
              </a:rPr>
              <a:t>Seismic slope stabilty</a:t>
            </a:r>
            <a:endParaRPr lang="it-IT" altLang="it-IT" sz="2721">
              <a:solidFill>
                <a:srgbClr val="C00000"/>
              </a:solidFill>
            </a:endParaRPr>
          </a:p>
        </p:txBody>
      </p:sp>
      <p:sp>
        <p:nvSpPr>
          <p:cNvPr id="5151" name="Rectangle 100"/>
          <p:cNvSpPr>
            <a:spLocks noChangeArrowheads="1"/>
          </p:cNvSpPr>
          <p:nvPr/>
        </p:nvSpPr>
        <p:spPr bwMode="auto">
          <a:xfrm>
            <a:off x="4864321" y="2458442"/>
            <a:ext cx="1429920" cy="50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it-IT" altLang="it-IT" sz="1451"/>
              <a:t>ground motion amplification</a:t>
            </a:r>
          </a:p>
        </p:txBody>
      </p:sp>
      <p:grpSp>
        <p:nvGrpSpPr>
          <p:cNvPr id="75" name="Group 91"/>
          <p:cNvGrpSpPr>
            <a:grpSpLocks/>
          </p:cNvGrpSpPr>
          <p:nvPr/>
        </p:nvGrpSpPr>
        <p:grpSpPr bwMode="auto">
          <a:xfrm>
            <a:off x="210241" y="4393801"/>
            <a:ext cx="2986560" cy="2105280"/>
            <a:chOff x="113" y="2932"/>
            <a:chExt cx="2138" cy="1462"/>
          </a:xfrm>
        </p:grpSpPr>
        <p:pic>
          <p:nvPicPr>
            <p:cNvPr id="5171" name="Picture 6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2932"/>
              <a:ext cx="2132" cy="1462"/>
            </a:xfrm>
            <a:prstGeom prst="rect">
              <a:avLst/>
            </a:prstGeom>
            <a:noFill/>
            <a:ln w="9525" algn="ctr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72" name="Line 70"/>
            <p:cNvSpPr>
              <a:spLocks noChangeShapeType="1"/>
            </p:cNvSpPr>
            <p:nvPr/>
          </p:nvSpPr>
          <p:spPr bwMode="auto">
            <a:xfrm flipH="1">
              <a:off x="1745" y="3295"/>
              <a:ext cx="409" cy="363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1633"/>
            </a:p>
          </p:txBody>
        </p:sp>
        <p:sp>
          <p:nvSpPr>
            <p:cNvPr id="5173" name="Line 71"/>
            <p:cNvSpPr>
              <a:spLocks noChangeShapeType="1"/>
            </p:cNvSpPr>
            <p:nvPr/>
          </p:nvSpPr>
          <p:spPr bwMode="auto">
            <a:xfrm>
              <a:off x="1745" y="3295"/>
              <a:ext cx="1" cy="363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1633"/>
            </a:p>
          </p:txBody>
        </p:sp>
        <p:sp>
          <p:nvSpPr>
            <p:cNvPr id="5174" name="Line 72"/>
            <p:cNvSpPr>
              <a:spLocks noChangeShapeType="1"/>
            </p:cNvSpPr>
            <p:nvPr/>
          </p:nvSpPr>
          <p:spPr bwMode="auto">
            <a:xfrm flipH="1">
              <a:off x="1745" y="3295"/>
              <a:ext cx="409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1633"/>
            </a:p>
          </p:txBody>
        </p:sp>
        <p:sp>
          <p:nvSpPr>
            <p:cNvPr id="5175" name="Text Box 73"/>
            <p:cNvSpPr txBox="1">
              <a:spLocks noChangeArrowheads="1"/>
            </p:cNvSpPr>
            <p:nvPr/>
          </p:nvSpPr>
          <p:spPr bwMode="auto">
            <a:xfrm>
              <a:off x="1927" y="3386"/>
              <a:ext cx="272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it-IT" altLang="it-IT" sz="1633" b="1">
                  <a:solidFill>
                    <a:schemeClr val="accent2"/>
                  </a:solidFill>
                </a:rPr>
                <a:t>s</a:t>
              </a:r>
            </a:p>
          </p:txBody>
        </p:sp>
        <p:sp>
          <p:nvSpPr>
            <p:cNvPr id="5176" name="Text Box 74"/>
            <p:cNvSpPr txBox="1">
              <a:spLocks noChangeArrowheads="1"/>
            </p:cNvSpPr>
            <p:nvPr/>
          </p:nvSpPr>
          <p:spPr bwMode="auto">
            <a:xfrm>
              <a:off x="1519" y="3295"/>
              <a:ext cx="408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it-IT" altLang="it-IT" sz="1633" b="1"/>
                <a:t>s</a:t>
              </a:r>
              <a:r>
                <a:rPr lang="it-IT" altLang="it-IT" sz="1633" b="1" baseline="-25000"/>
                <a:t>v</a:t>
              </a:r>
            </a:p>
          </p:txBody>
        </p:sp>
        <p:sp>
          <p:nvSpPr>
            <p:cNvPr id="5177" name="Text Box 75"/>
            <p:cNvSpPr txBox="1">
              <a:spLocks noChangeArrowheads="1"/>
            </p:cNvSpPr>
            <p:nvPr/>
          </p:nvSpPr>
          <p:spPr bwMode="auto">
            <a:xfrm>
              <a:off x="1843" y="3033"/>
              <a:ext cx="408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it-IT" altLang="it-IT" sz="1633" b="1">
                  <a:solidFill>
                    <a:srgbClr val="FF0000"/>
                  </a:solidFill>
                </a:rPr>
                <a:t>s</a:t>
              </a:r>
              <a:r>
                <a:rPr lang="it-IT" altLang="it-IT" sz="1633" b="1" baseline="-25000">
                  <a:solidFill>
                    <a:srgbClr val="FF0000"/>
                  </a:solidFill>
                </a:rPr>
                <a:t>H</a:t>
              </a:r>
            </a:p>
          </p:txBody>
        </p:sp>
      </p:grpSp>
      <p:sp>
        <p:nvSpPr>
          <p:cNvPr id="5153" name="Rectangle 63"/>
          <p:cNvSpPr>
            <a:spLocks noChangeArrowheads="1"/>
          </p:cNvSpPr>
          <p:nvPr/>
        </p:nvSpPr>
        <p:spPr bwMode="auto">
          <a:xfrm>
            <a:off x="3516481" y="5489641"/>
            <a:ext cx="2249280" cy="9472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it-IT" altLang="it-IT" sz="1089" b="1">
                <a:solidFill>
                  <a:srgbClr val="CC0000"/>
                </a:solidFill>
                <a:cs typeface="Arial" panose="020B0604020202020204" pitchFamily="34" charset="0"/>
              </a:rPr>
              <a:t>Observed displacements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it-IT" altLang="it-IT" sz="1089" b="1">
                <a:cs typeface="Arial" panose="020B0604020202020204" pitchFamily="34" charset="0"/>
              </a:rPr>
              <a:t>1</a:t>
            </a:r>
            <a:r>
              <a:rPr lang="it-IT" altLang="it-IT" sz="1089" b="1">
                <a:cs typeface="Arial" panose="020B0604020202020204" pitchFamily="34" charset="0"/>
                <a:sym typeface="Symbol" panose="05050102010706020507" pitchFamily="18" charset="2"/>
              </a:rPr>
              <a:t></a:t>
            </a:r>
            <a:r>
              <a:rPr lang="it-IT" altLang="it-IT" sz="1089" b="1">
                <a:cs typeface="Arial" panose="020B0604020202020204" pitchFamily="34" charset="0"/>
              </a:rPr>
              <a:t>2 m     main scarp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1089" b="1">
                <a:cs typeface="Arial" panose="020B0604020202020204" pitchFamily="34" charset="0"/>
              </a:rPr>
              <a:t>               (</a:t>
            </a:r>
            <a:r>
              <a:rPr lang="it-IT" altLang="it-IT" sz="1089" b="1" i="1">
                <a:cs typeface="Arial" panose="020B0604020202020204" pitchFamily="34" charset="0"/>
              </a:rPr>
              <a:t>block n.9</a:t>
            </a:r>
            <a:r>
              <a:rPr lang="it-IT" altLang="it-IT" sz="1089" b="1"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it-IT" altLang="it-IT" sz="1089" b="1">
                <a:cs typeface="Arial" panose="020B0604020202020204" pitchFamily="34" charset="0"/>
              </a:rPr>
              <a:t>≈ 0.8 m   city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1089" b="1">
                <a:cs typeface="Arial" panose="020B0604020202020204" pitchFamily="34" charset="0"/>
              </a:rPr>
              <a:t>               (</a:t>
            </a:r>
            <a:r>
              <a:rPr lang="it-IT" altLang="it-IT" sz="1089" b="1" i="1">
                <a:cs typeface="Arial" panose="020B0604020202020204" pitchFamily="34" charset="0"/>
              </a:rPr>
              <a:t>blocks n. 7 e n.8</a:t>
            </a:r>
            <a:r>
              <a:rPr lang="it-IT" altLang="it-IT" sz="1089">
                <a:cs typeface="Arial" panose="020B0604020202020204" pitchFamily="34" charset="0"/>
              </a:rPr>
              <a:t>)</a:t>
            </a:r>
          </a:p>
        </p:txBody>
      </p:sp>
      <p:sp>
        <p:nvSpPr>
          <p:cNvPr id="5154" name="Freeform 168"/>
          <p:cNvSpPr>
            <a:spLocks/>
          </p:cNvSpPr>
          <p:nvPr/>
        </p:nvSpPr>
        <p:spPr bwMode="auto">
          <a:xfrm flipH="1">
            <a:off x="2979361" y="5021641"/>
            <a:ext cx="529920" cy="856800"/>
          </a:xfrm>
          <a:custGeom>
            <a:avLst/>
            <a:gdLst>
              <a:gd name="T0" fmla="*/ 0 w 1293"/>
              <a:gd name="T1" fmla="*/ 944563 h 425"/>
              <a:gd name="T2" fmla="*/ 121991 w 1293"/>
              <a:gd name="T3" fmla="*/ 904558 h 425"/>
              <a:gd name="T4" fmla="*/ 252566 w 1293"/>
              <a:gd name="T5" fmla="*/ 768985 h 425"/>
              <a:gd name="T6" fmla="*/ 460402 w 1293"/>
              <a:gd name="T7" fmla="*/ 157798 h 425"/>
              <a:gd name="T8" fmla="*/ 550314 w 1293"/>
              <a:gd name="T9" fmla="*/ 24448 h 425"/>
              <a:gd name="T10" fmla="*/ 584200 w 1293"/>
              <a:gd name="T11" fmla="*/ 11113 h 42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93" h="425">
                <a:moveTo>
                  <a:pt x="0" y="425"/>
                </a:moveTo>
                <a:cubicBezTo>
                  <a:pt x="45" y="422"/>
                  <a:pt x="177" y="420"/>
                  <a:pt x="270" y="407"/>
                </a:cubicBezTo>
                <a:cubicBezTo>
                  <a:pt x="363" y="394"/>
                  <a:pt x="434" y="402"/>
                  <a:pt x="559" y="346"/>
                </a:cubicBezTo>
                <a:cubicBezTo>
                  <a:pt x="684" y="290"/>
                  <a:pt x="909" y="127"/>
                  <a:pt x="1019" y="71"/>
                </a:cubicBezTo>
                <a:cubicBezTo>
                  <a:pt x="1129" y="15"/>
                  <a:pt x="1172" y="22"/>
                  <a:pt x="1218" y="11"/>
                </a:cubicBezTo>
                <a:cubicBezTo>
                  <a:pt x="1264" y="0"/>
                  <a:pt x="1278" y="6"/>
                  <a:pt x="1293" y="5"/>
                </a:cubicBezTo>
              </a:path>
            </a:pathLst>
          </a:custGeom>
          <a:noFill/>
          <a:ln w="6350" cap="flat" cmpd="sng">
            <a:solidFill>
              <a:schemeClr val="tx1"/>
            </a:solidFill>
            <a:prstDash val="solid"/>
            <a:round/>
            <a:headEnd type="oval" w="sm" len="sm"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sp>
        <p:nvSpPr>
          <p:cNvPr id="5155" name="Rectangle 95"/>
          <p:cNvSpPr>
            <a:spLocks noChangeArrowheads="1"/>
          </p:cNvSpPr>
          <p:nvPr/>
        </p:nvSpPr>
        <p:spPr bwMode="auto">
          <a:xfrm>
            <a:off x="8520481" y="3554281"/>
            <a:ext cx="195840" cy="32544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it-IT" altLang="it-IT" sz="1633"/>
          </a:p>
        </p:txBody>
      </p:sp>
      <p:sp>
        <p:nvSpPr>
          <p:cNvPr id="5156" name="Text Box 98"/>
          <p:cNvSpPr txBox="1">
            <a:spLocks noChangeArrowheads="1"/>
          </p:cNvSpPr>
          <p:nvPr/>
        </p:nvSpPr>
        <p:spPr bwMode="auto">
          <a:xfrm rot="-5400000">
            <a:off x="4672801" y="4954309"/>
            <a:ext cx="2815200" cy="259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it-IT" altLang="it-IT" sz="1089"/>
              <a:t>Vertical displacement (m)</a:t>
            </a:r>
          </a:p>
        </p:txBody>
      </p:sp>
      <p:pic>
        <p:nvPicPr>
          <p:cNvPr id="5157" name="Picture 9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3" t="25661"/>
          <a:stretch>
            <a:fillRect/>
          </a:stretch>
        </p:blipFill>
        <p:spPr bwMode="auto">
          <a:xfrm>
            <a:off x="6122881" y="4061160"/>
            <a:ext cx="2800800" cy="275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prstDash val="sysDot"/>
                <a:miter lim="800000"/>
                <a:headEnd type="none" w="med" len="sm"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58" name="Rectangle 113"/>
          <p:cNvSpPr>
            <a:spLocks noChangeArrowheads="1"/>
          </p:cNvSpPr>
          <p:nvPr/>
        </p:nvSpPr>
        <p:spPr bwMode="auto">
          <a:xfrm>
            <a:off x="6477121" y="6150601"/>
            <a:ext cx="1101600" cy="24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it-IT" altLang="it-IT" sz="1633"/>
          </a:p>
        </p:txBody>
      </p:sp>
      <p:grpSp>
        <p:nvGrpSpPr>
          <p:cNvPr id="5159" name="Group 173"/>
          <p:cNvGrpSpPr>
            <a:grpSpLocks/>
          </p:cNvGrpSpPr>
          <p:nvPr/>
        </p:nvGrpSpPr>
        <p:grpSpPr bwMode="auto">
          <a:xfrm>
            <a:off x="5793121" y="5226121"/>
            <a:ext cx="1800000" cy="921600"/>
            <a:chOff x="4051" y="3288"/>
            <a:chExt cx="1250" cy="640"/>
          </a:xfrm>
        </p:grpSpPr>
        <p:sp>
          <p:nvSpPr>
            <p:cNvPr id="5169" name="Text Box 106"/>
            <p:cNvSpPr txBox="1">
              <a:spLocks noChangeArrowheads="1"/>
            </p:cNvSpPr>
            <p:nvPr/>
          </p:nvSpPr>
          <p:spPr bwMode="auto">
            <a:xfrm>
              <a:off x="4507" y="3288"/>
              <a:ext cx="794" cy="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prstDash val="sysDot"/>
                  <a:miter lim="800000"/>
                  <a:headEnd type="none" w="med" len="sm"/>
                  <a:tailEnd type="none" w="med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it-IT" altLang="it-IT" sz="1089" b="1">
                  <a:solidFill>
                    <a:srgbClr val="CC0000"/>
                  </a:solidFill>
                </a:rPr>
                <a:t>Spostamenti osservati</a:t>
              </a:r>
              <a:endParaRPr lang="it-IT" altLang="it-IT" sz="907" b="1">
                <a:solidFill>
                  <a:srgbClr val="CC0000"/>
                </a:solidFill>
              </a:endParaRPr>
            </a:p>
          </p:txBody>
        </p:sp>
        <p:sp>
          <p:nvSpPr>
            <p:cNvPr id="5170" name="Freeform 137"/>
            <p:cNvSpPr>
              <a:spLocks/>
            </p:cNvSpPr>
            <p:nvPr/>
          </p:nvSpPr>
          <p:spPr bwMode="auto">
            <a:xfrm>
              <a:off x="4051" y="3572"/>
              <a:ext cx="513" cy="356"/>
            </a:xfrm>
            <a:custGeom>
              <a:avLst/>
              <a:gdLst>
                <a:gd name="T0" fmla="*/ 0 w 1293"/>
                <a:gd name="T1" fmla="*/ 356 h 425"/>
                <a:gd name="T2" fmla="*/ 107 w 1293"/>
                <a:gd name="T3" fmla="*/ 341 h 425"/>
                <a:gd name="T4" fmla="*/ 222 w 1293"/>
                <a:gd name="T5" fmla="*/ 290 h 425"/>
                <a:gd name="T6" fmla="*/ 404 w 1293"/>
                <a:gd name="T7" fmla="*/ 59 h 425"/>
                <a:gd name="T8" fmla="*/ 483 w 1293"/>
                <a:gd name="T9" fmla="*/ 9 h 425"/>
                <a:gd name="T10" fmla="*/ 513 w 1293"/>
                <a:gd name="T11" fmla="*/ 4 h 4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93" h="425">
                  <a:moveTo>
                    <a:pt x="0" y="425"/>
                  </a:moveTo>
                  <a:cubicBezTo>
                    <a:pt x="45" y="422"/>
                    <a:pt x="177" y="420"/>
                    <a:pt x="270" y="407"/>
                  </a:cubicBezTo>
                  <a:cubicBezTo>
                    <a:pt x="363" y="394"/>
                    <a:pt x="434" y="402"/>
                    <a:pt x="559" y="346"/>
                  </a:cubicBezTo>
                  <a:cubicBezTo>
                    <a:pt x="684" y="290"/>
                    <a:pt x="909" y="127"/>
                    <a:pt x="1019" y="71"/>
                  </a:cubicBezTo>
                  <a:cubicBezTo>
                    <a:pt x="1129" y="15"/>
                    <a:pt x="1172" y="22"/>
                    <a:pt x="1218" y="11"/>
                  </a:cubicBezTo>
                  <a:cubicBezTo>
                    <a:pt x="1264" y="0"/>
                    <a:pt x="1278" y="6"/>
                    <a:pt x="1293" y="5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oval" w="sm" len="sm"/>
              <a:tailEnd type="oval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633"/>
            </a:p>
          </p:txBody>
        </p:sp>
      </p:grpSp>
      <p:grpSp>
        <p:nvGrpSpPr>
          <p:cNvPr id="5160" name="Group 195"/>
          <p:cNvGrpSpPr>
            <a:grpSpLocks/>
          </p:cNvGrpSpPr>
          <p:nvPr/>
        </p:nvGrpSpPr>
        <p:grpSpPr bwMode="auto">
          <a:xfrm>
            <a:off x="6132961" y="4053961"/>
            <a:ext cx="2711520" cy="2763360"/>
            <a:chOff x="4127" y="2286"/>
            <a:chExt cx="1883" cy="1919"/>
          </a:xfrm>
        </p:grpSpPr>
        <p:sp>
          <p:nvSpPr>
            <p:cNvPr id="5165" name="Text Box 196"/>
            <p:cNvSpPr txBox="1">
              <a:spLocks noChangeArrowheads="1"/>
            </p:cNvSpPr>
            <p:nvPr/>
          </p:nvSpPr>
          <p:spPr bwMode="auto">
            <a:xfrm>
              <a:off x="5813" y="3643"/>
              <a:ext cx="181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prstDash val="sysDot"/>
                  <a:miter lim="800000"/>
                  <a:headEnd type="none" w="med" len="sm"/>
                  <a:tailEnd type="none" w="med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it-IT" altLang="it-IT" sz="907" b="1">
                  <a:solidFill>
                    <a:srgbClr val="3333FF"/>
                  </a:solidFill>
                </a:rPr>
                <a:t>9</a:t>
              </a:r>
            </a:p>
          </p:txBody>
        </p:sp>
        <p:sp>
          <p:nvSpPr>
            <p:cNvPr id="5166" name="Text Box 197"/>
            <p:cNvSpPr txBox="1">
              <a:spLocks noChangeArrowheads="1"/>
            </p:cNvSpPr>
            <p:nvPr/>
          </p:nvSpPr>
          <p:spPr bwMode="auto">
            <a:xfrm>
              <a:off x="5826" y="3128"/>
              <a:ext cx="181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prstDash val="sysDot"/>
                  <a:miter lim="800000"/>
                  <a:headEnd type="none" w="med" len="sm"/>
                  <a:tailEnd type="none" w="med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it-IT" altLang="it-IT" sz="907" b="1">
                  <a:solidFill>
                    <a:srgbClr val="3333FF"/>
                  </a:solidFill>
                </a:rPr>
                <a:t>8</a:t>
              </a:r>
            </a:p>
          </p:txBody>
        </p:sp>
        <p:sp>
          <p:nvSpPr>
            <p:cNvPr id="5167" name="Text Box 198"/>
            <p:cNvSpPr txBox="1">
              <a:spLocks noChangeArrowheads="1"/>
            </p:cNvSpPr>
            <p:nvPr/>
          </p:nvSpPr>
          <p:spPr bwMode="auto">
            <a:xfrm>
              <a:off x="5829" y="2915"/>
              <a:ext cx="181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prstDash val="sysDot"/>
                  <a:miter lim="800000"/>
                  <a:headEnd type="none" w="med" len="sm"/>
                  <a:tailEnd type="none" w="med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it-IT" altLang="it-IT" sz="907" b="1">
                  <a:solidFill>
                    <a:srgbClr val="3333FF"/>
                  </a:solidFill>
                </a:rPr>
                <a:t>7</a:t>
              </a:r>
            </a:p>
          </p:txBody>
        </p:sp>
        <p:pic>
          <p:nvPicPr>
            <p:cNvPr id="5168" name="Picture 199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475" r="9427"/>
            <a:stretch>
              <a:fillRect/>
            </a:stretch>
          </p:blipFill>
          <p:spPr bwMode="auto">
            <a:xfrm>
              <a:off x="4127" y="2286"/>
              <a:ext cx="1883" cy="19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prstDash val="sysDot"/>
                  <a:miter lim="800000"/>
                  <a:headEnd type="none" w="med" len="sm"/>
                  <a:tailEnd type="none" w="med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161" name="Text Box 202"/>
          <p:cNvSpPr txBox="1">
            <a:spLocks noChangeArrowheads="1"/>
          </p:cNvSpPr>
          <p:nvPr/>
        </p:nvSpPr>
        <p:spPr bwMode="auto">
          <a:xfrm>
            <a:off x="6465600" y="6088680"/>
            <a:ext cx="1797120" cy="243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it-IT" altLang="it-IT" sz="1089">
                <a:solidFill>
                  <a:schemeClr val="accent2"/>
                </a:solidFill>
              </a:rPr>
              <a:t>proposed model</a:t>
            </a:r>
          </a:p>
        </p:txBody>
      </p:sp>
      <p:sp>
        <p:nvSpPr>
          <p:cNvPr id="5162" name="Rettangolo 113"/>
          <p:cNvSpPr>
            <a:spLocks noChangeArrowheads="1"/>
          </p:cNvSpPr>
          <p:nvPr/>
        </p:nvSpPr>
        <p:spPr bwMode="auto">
          <a:xfrm>
            <a:off x="7138081" y="3359881"/>
            <a:ext cx="1514880" cy="313920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it-IT" altLang="it-IT" sz="1633"/>
          </a:p>
        </p:txBody>
      </p:sp>
      <p:sp>
        <p:nvSpPr>
          <p:cNvPr id="5163" name="Rectangle 100"/>
          <p:cNvSpPr>
            <a:spLocks noChangeArrowheads="1"/>
          </p:cNvSpPr>
          <p:nvPr/>
        </p:nvSpPr>
        <p:spPr bwMode="auto">
          <a:xfrm>
            <a:off x="7951680" y="2963881"/>
            <a:ext cx="1077120" cy="50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it-IT" altLang="it-IT" sz="1451"/>
              <a:t>change of geometry</a:t>
            </a:r>
          </a:p>
        </p:txBody>
      </p:sp>
      <p:sp>
        <p:nvSpPr>
          <p:cNvPr id="5164" name="Rectangle 100"/>
          <p:cNvSpPr>
            <a:spLocks noChangeArrowheads="1"/>
          </p:cNvSpPr>
          <p:nvPr/>
        </p:nvSpPr>
        <p:spPr bwMode="auto">
          <a:xfrm>
            <a:off x="7117921" y="3380042"/>
            <a:ext cx="1431360" cy="50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it-IT" altLang="it-IT" sz="1451"/>
              <a:t>variation of shear strenght</a:t>
            </a:r>
          </a:p>
        </p:txBody>
      </p:sp>
    </p:spTree>
    <p:extLst>
      <p:ext uri="{BB962C8B-B14F-4D97-AF65-F5344CB8AC3E}">
        <p14:creationId xmlns:p14="http://schemas.microsoft.com/office/powerpoint/2010/main" val="11864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http://www.geerassociation.org/GEER_Post%20EQ%20Reports/Duzce_1999/Image1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41" y="705961"/>
            <a:ext cx="3949920" cy="296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4245121" y="705961"/>
            <a:ext cx="4661280" cy="5784480"/>
            <a:chOff x="2736" y="960"/>
            <a:chExt cx="2928" cy="3264"/>
          </a:xfrm>
        </p:grpSpPr>
        <p:sp>
          <p:nvSpPr>
            <p:cNvPr id="6168" name="Rectangle 10"/>
            <p:cNvSpPr>
              <a:spLocks noChangeArrowheads="1"/>
            </p:cNvSpPr>
            <p:nvPr/>
          </p:nvSpPr>
          <p:spPr bwMode="auto">
            <a:xfrm>
              <a:off x="2736" y="960"/>
              <a:ext cx="2928" cy="326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endParaRPr lang="it-IT" altLang="it-IT" sz="1633"/>
            </a:p>
          </p:txBody>
        </p:sp>
        <p:pic>
          <p:nvPicPr>
            <p:cNvPr id="6169" name="Picture 20" descr="03 - III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1152"/>
              <a:ext cx="2247" cy="1409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0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2751"/>
              <a:ext cx="2797" cy="1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171" name="Rectangle 12"/>
            <p:cNvSpPr>
              <a:spLocks noChangeArrowheads="1"/>
            </p:cNvSpPr>
            <p:nvPr/>
          </p:nvSpPr>
          <p:spPr bwMode="auto">
            <a:xfrm>
              <a:off x="2798" y="1033"/>
              <a:ext cx="1195" cy="1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it-IT" altLang="it-IT" sz="1814">
                  <a:latin typeface="Tahoma" panose="020B0604030504040204" pitchFamily="34" charset="0"/>
                  <a:cs typeface="Times New Roman" panose="02020603050405020304" pitchFamily="18" charset="0"/>
                </a:rPr>
                <a:t>Numerical model</a:t>
              </a:r>
            </a:p>
          </p:txBody>
        </p:sp>
      </p:grpSp>
      <p:grpSp>
        <p:nvGrpSpPr>
          <p:cNvPr id="10" name="Group 31"/>
          <p:cNvGrpSpPr>
            <a:grpSpLocks/>
          </p:cNvGrpSpPr>
          <p:nvPr/>
        </p:nvGrpSpPr>
        <p:grpSpPr bwMode="auto">
          <a:xfrm>
            <a:off x="138241" y="3871081"/>
            <a:ext cx="3949920" cy="2619360"/>
            <a:chOff x="144" y="2832"/>
            <a:chExt cx="2304" cy="1392"/>
          </a:xfrm>
        </p:grpSpPr>
        <p:sp>
          <p:nvSpPr>
            <p:cNvPr id="6150" name="Rectangle 11"/>
            <p:cNvSpPr>
              <a:spLocks noChangeArrowheads="1"/>
            </p:cNvSpPr>
            <p:nvPr/>
          </p:nvSpPr>
          <p:spPr bwMode="auto">
            <a:xfrm>
              <a:off x="144" y="2832"/>
              <a:ext cx="2304" cy="13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endParaRPr lang="it-IT" altLang="it-IT" sz="1633"/>
            </a:p>
          </p:txBody>
        </p:sp>
        <p:sp>
          <p:nvSpPr>
            <p:cNvPr id="6151" name="Rectangle 8"/>
            <p:cNvSpPr>
              <a:spLocks noChangeArrowheads="1"/>
            </p:cNvSpPr>
            <p:nvPr/>
          </p:nvSpPr>
          <p:spPr bwMode="auto">
            <a:xfrm>
              <a:off x="260" y="2880"/>
              <a:ext cx="696" cy="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it-IT" altLang="it-IT" sz="1814">
                  <a:latin typeface="Tahoma" panose="020B0604030504040204" pitchFamily="34" charset="0"/>
                  <a:cs typeface="Times New Roman" panose="02020603050405020304" pitchFamily="18" charset="0"/>
                </a:rPr>
                <a:t>Prediction</a:t>
              </a:r>
            </a:p>
          </p:txBody>
        </p:sp>
        <p:grpSp>
          <p:nvGrpSpPr>
            <p:cNvPr id="6152" name="Group 14"/>
            <p:cNvGrpSpPr>
              <a:grpSpLocks noChangeAspect="1"/>
            </p:cNvGrpSpPr>
            <p:nvPr/>
          </p:nvGrpSpPr>
          <p:grpSpPr bwMode="auto">
            <a:xfrm>
              <a:off x="240" y="3360"/>
              <a:ext cx="2070" cy="787"/>
              <a:chOff x="2647" y="3032"/>
              <a:chExt cx="2756" cy="1048"/>
            </a:xfrm>
          </p:grpSpPr>
          <p:graphicFrame>
            <p:nvGraphicFramePr>
              <p:cNvPr id="6153" name="Object 15"/>
              <p:cNvGraphicFramePr>
                <a:graphicFrameLocks noChangeAspect="1"/>
              </p:cNvGraphicFramePr>
              <p:nvPr/>
            </p:nvGraphicFramePr>
            <p:xfrm>
              <a:off x="2647" y="3236"/>
              <a:ext cx="2756" cy="84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42" name="Drawing" r:id="rId6" imgW="14039761" imgH="7172266" progId="AutoCAD.Drawing.15">
                      <p:embed/>
                    </p:oleObj>
                  </mc:Choice>
                  <mc:Fallback>
                    <p:oleObj name="Drawing" r:id="rId6" imgW="14039761" imgH="7172266" progId="AutoCAD.Drawing.15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35869" t="60120" r="43555" b="27556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47" y="3236"/>
                            <a:ext cx="2756" cy="84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6154" name="Group 16"/>
              <p:cNvGrpSpPr>
                <a:grpSpLocks noChangeAspect="1"/>
              </p:cNvGrpSpPr>
              <p:nvPr/>
            </p:nvGrpSpPr>
            <p:grpSpPr bwMode="auto">
              <a:xfrm>
                <a:off x="2747" y="3032"/>
                <a:ext cx="1136" cy="289"/>
                <a:chOff x="2747" y="3032"/>
                <a:chExt cx="1136" cy="289"/>
              </a:xfrm>
            </p:grpSpPr>
            <p:sp>
              <p:nvSpPr>
                <p:cNvPr id="6155" name="Rectangle 17"/>
                <p:cNvSpPr>
                  <a:spLocks noChangeAspect="1" noChangeArrowheads="1"/>
                </p:cNvSpPr>
                <p:nvPr/>
              </p:nvSpPr>
              <p:spPr bwMode="auto">
                <a:xfrm>
                  <a:off x="2747" y="3032"/>
                  <a:ext cx="1136" cy="288"/>
                </a:xfrm>
                <a:prstGeom prst="rect">
                  <a:avLst/>
                </a:prstGeom>
                <a:noFill/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>
                    <a:lnSpc>
                      <a:spcPct val="93000"/>
                    </a:lnSpc>
                    <a:buClr>
                      <a:srgbClr val="000000"/>
                    </a:buClr>
                    <a:buSzPct val="45000"/>
                    <a:buFont typeface="Wingdings" panose="05000000000000000000" pitchFamily="2" charset="2"/>
                    <a:buNone/>
                  </a:pPr>
                  <a:endParaRPr lang="it-IT" altLang="it-IT" sz="1633"/>
                </a:p>
              </p:txBody>
            </p:sp>
            <p:sp>
              <p:nvSpPr>
                <p:cNvPr id="6156" name="Line 18"/>
                <p:cNvSpPr>
                  <a:spLocks noChangeAspect="1" noChangeShapeType="1"/>
                </p:cNvSpPr>
                <p:nvPr/>
              </p:nvSpPr>
              <p:spPr bwMode="auto">
                <a:xfrm>
                  <a:off x="2748" y="3036"/>
                  <a:ext cx="0" cy="28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 sz="1633"/>
                </a:p>
              </p:txBody>
            </p:sp>
            <p:sp>
              <p:nvSpPr>
                <p:cNvPr id="6157" name="Line 19"/>
                <p:cNvSpPr>
                  <a:spLocks noChangeAspect="1" noChangeShapeType="1"/>
                </p:cNvSpPr>
                <p:nvPr/>
              </p:nvSpPr>
              <p:spPr bwMode="auto">
                <a:xfrm>
                  <a:off x="2853" y="3036"/>
                  <a:ext cx="0" cy="28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 sz="1633"/>
                </a:p>
              </p:txBody>
            </p:sp>
            <p:sp>
              <p:nvSpPr>
                <p:cNvPr id="6158" name="Line 20"/>
                <p:cNvSpPr>
                  <a:spLocks noChangeAspect="1" noChangeShapeType="1"/>
                </p:cNvSpPr>
                <p:nvPr/>
              </p:nvSpPr>
              <p:spPr bwMode="auto">
                <a:xfrm>
                  <a:off x="2952" y="3036"/>
                  <a:ext cx="0" cy="28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 sz="1633"/>
                </a:p>
              </p:txBody>
            </p:sp>
            <p:sp>
              <p:nvSpPr>
                <p:cNvPr id="6159" name="Line 21"/>
                <p:cNvSpPr>
                  <a:spLocks noChangeAspect="1" noChangeShapeType="1"/>
                </p:cNvSpPr>
                <p:nvPr/>
              </p:nvSpPr>
              <p:spPr bwMode="auto">
                <a:xfrm>
                  <a:off x="3057" y="3036"/>
                  <a:ext cx="0" cy="28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 sz="1633"/>
                </a:p>
              </p:txBody>
            </p:sp>
            <p:sp>
              <p:nvSpPr>
                <p:cNvPr id="6160" name="Line 22"/>
                <p:cNvSpPr>
                  <a:spLocks noChangeAspect="1" noChangeShapeType="1"/>
                </p:cNvSpPr>
                <p:nvPr/>
              </p:nvSpPr>
              <p:spPr bwMode="auto">
                <a:xfrm>
                  <a:off x="3162" y="3033"/>
                  <a:ext cx="0" cy="28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 sz="1633"/>
                </a:p>
              </p:txBody>
            </p:sp>
            <p:sp>
              <p:nvSpPr>
                <p:cNvPr id="6161" name="Line 23"/>
                <p:cNvSpPr>
                  <a:spLocks noChangeAspect="1" noChangeShapeType="1"/>
                </p:cNvSpPr>
                <p:nvPr/>
              </p:nvSpPr>
              <p:spPr bwMode="auto">
                <a:xfrm>
                  <a:off x="3261" y="3033"/>
                  <a:ext cx="0" cy="28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 sz="1633"/>
                </a:p>
              </p:txBody>
            </p:sp>
            <p:sp>
              <p:nvSpPr>
                <p:cNvPr id="6162" name="Line 24"/>
                <p:cNvSpPr>
                  <a:spLocks noChangeAspect="1" noChangeShapeType="1"/>
                </p:cNvSpPr>
                <p:nvPr/>
              </p:nvSpPr>
              <p:spPr bwMode="auto">
                <a:xfrm>
                  <a:off x="3366" y="3033"/>
                  <a:ext cx="0" cy="28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 sz="1633"/>
                </a:p>
              </p:txBody>
            </p:sp>
            <p:sp>
              <p:nvSpPr>
                <p:cNvPr id="6163" name="Line 25"/>
                <p:cNvSpPr>
                  <a:spLocks noChangeAspect="1" noChangeShapeType="1"/>
                </p:cNvSpPr>
                <p:nvPr/>
              </p:nvSpPr>
              <p:spPr bwMode="auto">
                <a:xfrm>
                  <a:off x="3468" y="3033"/>
                  <a:ext cx="0" cy="28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 sz="1633"/>
                </a:p>
              </p:txBody>
            </p:sp>
            <p:sp>
              <p:nvSpPr>
                <p:cNvPr id="6164" name="Line 26"/>
                <p:cNvSpPr>
                  <a:spLocks noChangeAspect="1" noChangeShapeType="1"/>
                </p:cNvSpPr>
                <p:nvPr/>
              </p:nvSpPr>
              <p:spPr bwMode="auto">
                <a:xfrm>
                  <a:off x="3567" y="3033"/>
                  <a:ext cx="0" cy="28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 sz="1633"/>
                </a:p>
              </p:txBody>
            </p:sp>
            <p:sp>
              <p:nvSpPr>
                <p:cNvPr id="6165" name="Line 27"/>
                <p:cNvSpPr>
                  <a:spLocks noChangeAspect="1" noChangeShapeType="1"/>
                </p:cNvSpPr>
                <p:nvPr/>
              </p:nvSpPr>
              <p:spPr bwMode="auto">
                <a:xfrm>
                  <a:off x="3672" y="3033"/>
                  <a:ext cx="0" cy="28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 sz="1633"/>
                </a:p>
              </p:txBody>
            </p:sp>
            <p:sp>
              <p:nvSpPr>
                <p:cNvPr id="6166" name="Line 28"/>
                <p:cNvSpPr>
                  <a:spLocks noChangeAspect="1" noChangeShapeType="1"/>
                </p:cNvSpPr>
                <p:nvPr/>
              </p:nvSpPr>
              <p:spPr bwMode="auto">
                <a:xfrm>
                  <a:off x="3777" y="3033"/>
                  <a:ext cx="0" cy="28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 sz="1633"/>
                </a:p>
              </p:txBody>
            </p:sp>
            <p:sp>
              <p:nvSpPr>
                <p:cNvPr id="6167" name="Line 29"/>
                <p:cNvSpPr>
                  <a:spLocks noChangeAspect="1" noChangeShapeType="1"/>
                </p:cNvSpPr>
                <p:nvPr/>
              </p:nvSpPr>
              <p:spPr bwMode="auto">
                <a:xfrm>
                  <a:off x="3882" y="3033"/>
                  <a:ext cx="0" cy="28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 sz="1633"/>
                </a:p>
              </p:txBody>
            </p:sp>
          </p:grpSp>
        </p:grpSp>
      </p:grpSp>
      <p:sp>
        <p:nvSpPr>
          <p:cNvPr id="6149" name="Rettangolo 28"/>
          <p:cNvSpPr>
            <a:spLocks noChangeArrowheads="1"/>
          </p:cNvSpPr>
          <p:nvPr/>
        </p:nvSpPr>
        <p:spPr bwMode="auto">
          <a:xfrm>
            <a:off x="344220" y="43561"/>
            <a:ext cx="3147721" cy="48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it-IT" altLang="it-IT" sz="2721" b="1" i="1">
                <a:solidFill>
                  <a:srgbClr val="C00000"/>
                </a:solidFill>
              </a:rPr>
              <a:t>Shallow foundations</a:t>
            </a:r>
            <a:endParaRPr lang="it-IT" altLang="it-IT" sz="272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32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64300" y="63404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pic>
        <p:nvPicPr>
          <p:cNvPr id="10" name="Picture 9" descr="img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29" t="45822"/>
          <a:stretch>
            <a:fillRect/>
          </a:stretch>
        </p:blipFill>
        <p:spPr bwMode="auto">
          <a:xfrm>
            <a:off x="457200" y="990600"/>
            <a:ext cx="4824413" cy="306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img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638" y="3197225"/>
            <a:ext cx="446405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1"/>
          <p:cNvSpPr>
            <a:spLocks noChangeArrowheads="1"/>
          </p:cNvSpPr>
          <p:nvPr/>
        </p:nvSpPr>
        <p:spPr bwMode="auto">
          <a:xfrm>
            <a:off x="1531938" y="2835275"/>
            <a:ext cx="719137" cy="71913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endParaRPr lang="it-IT" alt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" name="Oval 12"/>
          <p:cNvSpPr>
            <a:spLocks noChangeArrowheads="1"/>
          </p:cNvSpPr>
          <p:nvPr/>
        </p:nvSpPr>
        <p:spPr bwMode="auto">
          <a:xfrm>
            <a:off x="4267200" y="2620963"/>
            <a:ext cx="4824413" cy="4078287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endParaRPr lang="it-IT" alt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6" name="AutoShape 13"/>
          <p:cNvSpPr>
            <a:spLocks noChangeArrowheads="1"/>
          </p:cNvSpPr>
          <p:nvPr/>
        </p:nvSpPr>
        <p:spPr bwMode="auto">
          <a:xfrm rot="1470520">
            <a:off x="2046288" y="3532188"/>
            <a:ext cx="2417762" cy="576262"/>
          </a:xfrm>
          <a:prstGeom prst="leftRightArrow">
            <a:avLst>
              <a:gd name="adj1" fmla="val 50000"/>
              <a:gd name="adj2" fmla="val 83912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endParaRPr lang="it-IT" alt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7" name="2 Subtítulo"/>
          <p:cNvSpPr>
            <a:spLocks/>
          </p:cNvSpPr>
          <p:nvPr/>
        </p:nvSpPr>
        <p:spPr bwMode="auto">
          <a:xfrm>
            <a:off x="5995988" y="4565650"/>
            <a:ext cx="10080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8288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</a:pPr>
            <a:r>
              <a:rPr lang="es-ES" altLang="it-IT" sz="2800" b="1" smtClean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Sicily</a:t>
            </a:r>
          </a:p>
        </p:txBody>
      </p:sp>
      <p:sp>
        <p:nvSpPr>
          <p:cNvPr id="18" name="2 Subtítulo"/>
          <p:cNvSpPr>
            <a:spLocks/>
          </p:cNvSpPr>
          <p:nvPr/>
        </p:nvSpPr>
        <p:spPr bwMode="auto">
          <a:xfrm>
            <a:off x="7378700" y="3643313"/>
            <a:ext cx="1368425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8288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</a:pPr>
            <a:r>
              <a:rPr lang="es-ES" altLang="it-IT" sz="1600" b="1" dirty="0" smtClean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Messina</a:t>
            </a:r>
          </a:p>
        </p:txBody>
      </p:sp>
      <p:sp>
        <p:nvSpPr>
          <p:cNvPr id="19" name="Oval 16"/>
          <p:cNvSpPr>
            <a:spLocks noChangeArrowheads="1"/>
          </p:cNvSpPr>
          <p:nvPr/>
        </p:nvSpPr>
        <p:spPr bwMode="auto">
          <a:xfrm>
            <a:off x="8515350" y="3700463"/>
            <a:ext cx="215900" cy="2174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endParaRPr lang="it-IT" altLang="it-IT" smtClean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0" name="Oval 44"/>
          <p:cNvSpPr>
            <a:spLocks noChangeArrowheads="1"/>
          </p:cNvSpPr>
          <p:nvPr/>
        </p:nvSpPr>
        <p:spPr bwMode="auto">
          <a:xfrm>
            <a:off x="3159631" y="1820239"/>
            <a:ext cx="69850" cy="698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Wingdings" panose="05000000000000000000" pitchFamily="2" charset="2"/>
              <a:buChar char="Ø"/>
            </a:pPr>
            <a:endParaRPr lang="it-IT" sz="2600" b="1" smtClean="0">
              <a:solidFill>
                <a:srgbClr val="FFFFFF"/>
              </a:solidFill>
              <a:latin typeface="Avalon" pitchFamily="34" charset="0"/>
            </a:endParaRPr>
          </a:p>
        </p:txBody>
      </p:sp>
      <p:sp>
        <p:nvSpPr>
          <p:cNvPr id="21" name="2 Subtítulo"/>
          <p:cNvSpPr>
            <a:spLocks/>
          </p:cNvSpPr>
          <p:nvPr/>
        </p:nvSpPr>
        <p:spPr bwMode="auto">
          <a:xfrm>
            <a:off x="3120275" y="1702045"/>
            <a:ext cx="5032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8288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</a:pPr>
            <a:r>
              <a:rPr lang="es-ES" altLang="it-IT" sz="1200" b="1" dirty="0" err="1" smtClean="0">
                <a:solidFill>
                  <a:srgbClr val="FFFF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Nis</a:t>
            </a:r>
            <a:endParaRPr lang="es-ES" altLang="it-IT" sz="1200" b="1" dirty="0" smtClean="0">
              <a:solidFill>
                <a:srgbClr val="FFFF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46"/>
          <p:cNvSpPr>
            <a:spLocks noChangeArrowheads="1"/>
          </p:cNvSpPr>
          <p:nvPr/>
        </p:nvSpPr>
        <p:spPr bwMode="auto">
          <a:xfrm>
            <a:off x="2132013" y="3044825"/>
            <a:ext cx="69850" cy="698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Wingdings" panose="05000000000000000000" pitchFamily="2" charset="2"/>
              <a:buChar char="Ø"/>
            </a:pPr>
            <a:endParaRPr lang="it-IT" sz="2600" b="1" smtClean="0">
              <a:solidFill>
                <a:srgbClr val="FFFFFF"/>
              </a:solidFill>
              <a:latin typeface="Avalon" pitchFamily="34" charset="0"/>
            </a:endParaRPr>
          </a:p>
        </p:txBody>
      </p:sp>
      <p:sp>
        <p:nvSpPr>
          <p:cNvPr id="23" name="2 Subtítulo"/>
          <p:cNvSpPr>
            <a:spLocks/>
          </p:cNvSpPr>
          <p:nvPr/>
        </p:nvSpPr>
        <p:spPr bwMode="auto">
          <a:xfrm>
            <a:off x="2209800" y="2952482"/>
            <a:ext cx="5921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8288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</a:pPr>
            <a:r>
              <a:rPr lang="es-ES" altLang="it-IT" sz="1200" b="1" dirty="0" smtClean="0">
                <a:solidFill>
                  <a:srgbClr val="FFFF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Messina</a:t>
            </a:r>
          </a:p>
        </p:txBody>
      </p:sp>
      <p:sp>
        <p:nvSpPr>
          <p:cNvPr id="24" name="Oval 16"/>
          <p:cNvSpPr>
            <a:spLocks noChangeArrowheads="1"/>
          </p:cNvSpPr>
          <p:nvPr/>
        </p:nvSpPr>
        <p:spPr bwMode="auto">
          <a:xfrm>
            <a:off x="7796213" y="4492625"/>
            <a:ext cx="215900" cy="21748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endParaRPr lang="it-IT" altLang="it-IT" smtClean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5" name="Oval 16"/>
          <p:cNvSpPr>
            <a:spLocks noChangeArrowheads="1"/>
          </p:cNvSpPr>
          <p:nvPr/>
        </p:nvSpPr>
        <p:spPr bwMode="auto">
          <a:xfrm>
            <a:off x="8134350" y="5491163"/>
            <a:ext cx="215900" cy="2174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endParaRPr lang="it-IT" altLang="it-IT" smtClean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6" name="2 Subtítulo"/>
          <p:cNvSpPr>
            <a:spLocks/>
          </p:cNvSpPr>
          <p:nvPr/>
        </p:nvSpPr>
        <p:spPr bwMode="auto">
          <a:xfrm>
            <a:off x="7939088" y="4421188"/>
            <a:ext cx="9350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8288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</a:pPr>
            <a:r>
              <a:rPr lang="es-ES" altLang="it-IT" sz="1600" b="1" smtClean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M. Etna</a:t>
            </a:r>
            <a:endParaRPr lang="es-ES" altLang="it-IT" sz="1600" b="1" i="1" smtClean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2 Subtítulo"/>
          <p:cNvSpPr>
            <a:spLocks/>
          </p:cNvSpPr>
          <p:nvPr/>
        </p:nvSpPr>
        <p:spPr bwMode="auto">
          <a:xfrm>
            <a:off x="7146925" y="5429250"/>
            <a:ext cx="108108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8288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</a:pPr>
            <a:r>
              <a:rPr lang="es-ES" altLang="it-IT" sz="1600" b="1" smtClean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Siracusa</a:t>
            </a:r>
            <a:endParaRPr lang="es-ES" altLang="it-IT" sz="1600" b="1" i="1" smtClean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16"/>
          <p:cNvSpPr>
            <a:spLocks noChangeArrowheads="1"/>
          </p:cNvSpPr>
          <p:nvPr/>
        </p:nvSpPr>
        <p:spPr bwMode="auto">
          <a:xfrm>
            <a:off x="7918450" y="4995863"/>
            <a:ext cx="215900" cy="2174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endParaRPr lang="it-IT" altLang="it-IT" smtClean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9" name="Oval 16"/>
          <p:cNvSpPr>
            <a:spLocks noChangeArrowheads="1"/>
          </p:cNvSpPr>
          <p:nvPr/>
        </p:nvSpPr>
        <p:spPr bwMode="auto">
          <a:xfrm>
            <a:off x="5635625" y="3916363"/>
            <a:ext cx="215900" cy="2174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endParaRPr lang="it-IT" altLang="it-IT" smtClean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30" name="2 Subtítulo"/>
          <p:cNvSpPr>
            <a:spLocks/>
          </p:cNvSpPr>
          <p:nvPr/>
        </p:nvSpPr>
        <p:spPr bwMode="auto">
          <a:xfrm>
            <a:off x="5635625" y="3629025"/>
            <a:ext cx="108108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8288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</a:pPr>
            <a:r>
              <a:rPr lang="es-ES" altLang="it-IT" sz="1600" b="1" smtClean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Palermo</a:t>
            </a:r>
            <a:endParaRPr lang="es-ES" altLang="it-IT" sz="1600" b="1" i="1" smtClean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2 Subtítulo"/>
          <p:cNvSpPr>
            <a:spLocks/>
          </p:cNvSpPr>
          <p:nvPr/>
        </p:nvSpPr>
        <p:spPr bwMode="auto">
          <a:xfrm>
            <a:off x="6931025" y="4924425"/>
            <a:ext cx="108108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8288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</a:pPr>
            <a:r>
              <a:rPr lang="es-ES" altLang="it-IT" sz="1600" b="1" smtClean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Catania</a:t>
            </a:r>
            <a:endParaRPr lang="es-ES" altLang="it-IT" sz="1600" b="1" i="1" smtClean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Box 58"/>
          <p:cNvSpPr txBox="1">
            <a:spLocks noChangeArrowheads="1"/>
          </p:cNvSpPr>
          <p:nvPr/>
        </p:nvSpPr>
        <p:spPr bwMode="auto">
          <a:xfrm>
            <a:off x="5330931" y="1155699"/>
            <a:ext cx="367823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</a:pPr>
            <a:r>
              <a:rPr lang="en-GB" altLang="it-IT" dirty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Messina (</a:t>
            </a:r>
            <a:r>
              <a:rPr lang="en-GB" altLang="it-IT" i="1" dirty="0" err="1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Messanion</a:t>
            </a:r>
            <a:r>
              <a:rPr lang="en-GB" altLang="it-IT" dirty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) is one of the most ancient city in the Mediterranean as was founded by Greek colons around 750 B.C</a:t>
            </a:r>
            <a:r>
              <a:rPr lang="en-GB" altLang="it-IT" dirty="0" smtClean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.</a:t>
            </a:r>
          </a:p>
        </p:txBody>
      </p:sp>
      <p:sp>
        <p:nvSpPr>
          <p:cNvPr id="33" name="Text Box 59"/>
          <p:cNvSpPr txBox="1">
            <a:spLocks noChangeArrowheads="1"/>
          </p:cNvSpPr>
          <p:nvPr/>
        </p:nvSpPr>
        <p:spPr bwMode="auto">
          <a:xfrm>
            <a:off x="399422" y="4384280"/>
            <a:ext cx="3594100" cy="210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600"/>
              </a:spcAft>
            </a:pPr>
            <a:r>
              <a:rPr lang="en-GB" altLang="it-IT" dirty="0">
                <a:solidFill>
                  <a:srgbClr val="002060"/>
                </a:solidFill>
                <a:latin typeface="Book Antiqua" panose="02040602050305030304" pitchFamily="18" charset="0"/>
              </a:rPr>
              <a:t>In 1908 was completely destroyed by and </a:t>
            </a:r>
            <a:r>
              <a:rPr lang="en-GB" altLang="it-IT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earthquake and rebuilt soon after</a:t>
            </a:r>
            <a:endParaRPr lang="en-GB" altLang="it-IT" dirty="0" smtClean="0">
              <a:solidFill>
                <a:srgbClr val="002060"/>
              </a:solidFill>
              <a:latin typeface="Book Antiqua" panose="02040602050305030304" pitchFamily="18" charset="0"/>
              <a:ea typeface="+mj-ea"/>
              <a:cs typeface="+mj-cs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it-IT" dirty="0" smtClean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Today </a:t>
            </a:r>
            <a:r>
              <a:rPr lang="en-GB" altLang="it-IT" dirty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is the third largest city in Sicily with a population of about 250,000 after Palermo (960,000) and Catania (500,000)</a:t>
            </a:r>
          </a:p>
        </p:txBody>
      </p:sp>
      <p:sp>
        <p:nvSpPr>
          <p:cNvPr id="34" name="Line 60"/>
          <p:cNvSpPr>
            <a:spLocks noChangeShapeType="1"/>
          </p:cNvSpPr>
          <p:nvPr/>
        </p:nvSpPr>
        <p:spPr bwMode="auto">
          <a:xfrm flipV="1">
            <a:off x="2171979" y="1847743"/>
            <a:ext cx="1014884" cy="1230924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 type="triangle" w="sm" len="lg"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Wingdings" panose="05000000000000000000" pitchFamily="2" charset="2"/>
              <a:buChar char="Ø"/>
            </a:pPr>
            <a:endParaRPr lang="it-IT" sz="2600" b="1" smtClean="0">
              <a:solidFill>
                <a:srgbClr val="FFFFFF"/>
              </a:solidFill>
              <a:latin typeface="Avalon" pitchFamily="34" charset="0"/>
            </a:endParaRPr>
          </a:p>
        </p:txBody>
      </p:sp>
      <p:sp>
        <p:nvSpPr>
          <p:cNvPr id="35" name="2 Subtítulo"/>
          <p:cNvSpPr>
            <a:spLocks/>
          </p:cNvSpPr>
          <p:nvPr/>
        </p:nvSpPr>
        <p:spPr bwMode="auto">
          <a:xfrm rot="18424074">
            <a:off x="2459118" y="2483893"/>
            <a:ext cx="5032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8288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</a:pPr>
            <a:r>
              <a:rPr lang="es-ES" altLang="it-IT" sz="1200" b="1" dirty="0" smtClean="0">
                <a:solidFill>
                  <a:srgbClr val="FFFF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770 km</a:t>
            </a:r>
          </a:p>
        </p:txBody>
      </p:sp>
    </p:spTree>
    <p:extLst>
      <p:ext uri="{BB962C8B-B14F-4D97-AF65-F5344CB8AC3E}">
        <p14:creationId xmlns:p14="http://schemas.microsoft.com/office/powerpoint/2010/main" val="51828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342900" y="1447800"/>
            <a:ext cx="84582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ts val="0"/>
              </a:spcAft>
              <a:tabLst>
                <a:tab pos="2317115" algn="l"/>
                <a:tab pos="3396615" algn="l"/>
                <a:tab pos="5074920" algn="l"/>
                <a:tab pos="5974715" algn="l"/>
                <a:tab pos="6844030" algn="l"/>
              </a:tabLst>
            </a:pPr>
            <a:r>
              <a:rPr lang="en-GB" dirty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The University of </a:t>
            </a:r>
            <a:r>
              <a:rPr lang="en-GB" dirty="0" smtClean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Messina </a:t>
            </a:r>
            <a:r>
              <a:rPr lang="en-GB" dirty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will </a:t>
            </a:r>
            <a:r>
              <a:rPr lang="en-GB" dirty="0" smtClean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connect the </a:t>
            </a:r>
            <a:r>
              <a:rPr lang="en-GB" b="1" dirty="0" err="1" smtClean="0">
                <a:solidFill>
                  <a:srgbClr val="FF0000"/>
                </a:solidFill>
                <a:latin typeface="Book Antiqua" panose="02040602050305030304" pitchFamily="18" charset="0"/>
                <a:ea typeface="+mj-ea"/>
                <a:cs typeface="+mj-cs"/>
              </a:rPr>
              <a:t>NatRisk</a:t>
            </a:r>
            <a:r>
              <a:rPr lang="en-GB" b="1" dirty="0" smtClean="0">
                <a:solidFill>
                  <a:srgbClr val="FF0000"/>
                </a:solidFill>
                <a:latin typeface="Book Antiqua" panose="02040602050305030304" pitchFamily="18" charset="0"/>
                <a:ea typeface="+mj-ea"/>
                <a:cs typeface="+mj-cs"/>
              </a:rPr>
              <a:t> </a:t>
            </a:r>
            <a:r>
              <a:rPr lang="en-GB" dirty="0" smtClean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project with:</a:t>
            </a:r>
          </a:p>
          <a:p>
            <a:pPr algn="just" fontAlgn="base">
              <a:spcBef>
                <a:spcPct val="0"/>
              </a:spcBef>
              <a:spcAft>
                <a:spcPts val="0"/>
              </a:spcAft>
              <a:tabLst>
                <a:tab pos="2317115" algn="l"/>
                <a:tab pos="3396615" algn="l"/>
                <a:tab pos="5074920" algn="l"/>
                <a:tab pos="5974715" algn="l"/>
                <a:tab pos="6844030" algn="l"/>
              </a:tabLst>
            </a:pPr>
            <a:endParaRPr lang="en-GB" dirty="0" smtClean="0">
              <a:solidFill>
                <a:srgbClr val="002060"/>
              </a:solidFill>
              <a:latin typeface="Book Antiqua" panose="02040602050305030304" pitchFamily="18" charset="0"/>
              <a:ea typeface="+mj-ea"/>
              <a:cs typeface="+mj-cs"/>
            </a:endParaRPr>
          </a:p>
          <a:p>
            <a:pPr marL="342900" indent="-342900" algn="just" fontAlgn="base">
              <a:spcBef>
                <a:spcPct val="0"/>
              </a:spcBef>
              <a:spcAft>
                <a:spcPts val="0"/>
              </a:spcAft>
              <a:buAutoNum type="alphaLcParenR"/>
              <a:tabLst>
                <a:tab pos="2317115" algn="l"/>
                <a:tab pos="3396615" algn="l"/>
                <a:tab pos="5074920" algn="l"/>
                <a:tab pos="5974715" algn="l"/>
                <a:tab pos="6844030" algn="l"/>
              </a:tabLst>
            </a:pPr>
            <a:r>
              <a:rPr lang="en-GB" dirty="0" smtClean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Course </a:t>
            </a:r>
            <a:r>
              <a:rPr lang="en-GB" dirty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of </a:t>
            </a:r>
            <a:r>
              <a:rPr lang="en-GB" dirty="0" smtClean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Master Degree in </a:t>
            </a:r>
            <a:r>
              <a:rPr lang="en-GB" dirty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Civil </a:t>
            </a:r>
            <a:r>
              <a:rPr lang="en-GB" dirty="0" smtClean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Engineering</a:t>
            </a:r>
          </a:p>
          <a:p>
            <a:pPr marL="342900" indent="-342900" algn="just" fontAlgn="base">
              <a:spcBef>
                <a:spcPct val="0"/>
              </a:spcBef>
              <a:spcAft>
                <a:spcPts val="0"/>
              </a:spcAft>
              <a:buAutoNum type="alphaLcParenR"/>
              <a:tabLst>
                <a:tab pos="2317115" algn="l"/>
                <a:tab pos="3396615" algn="l"/>
                <a:tab pos="5074920" algn="l"/>
                <a:tab pos="5974715" algn="l"/>
                <a:tab pos="6844030" algn="l"/>
              </a:tabLst>
            </a:pPr>
            <a:r>
              <a:rPr lang="en-GB" dirty="0" smtClean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Course </a:t>
            </a:r>
            <a:r>
              <a:rPr lang="en-GB" dirty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of Degree </a:t>
            </a:r>
            <a:r>
              <a:rPr lang="en-GB" dirty="0" smtClean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in </a:t>
            </a:r>
            <a:r>
              <a:rPr lang="en-GB" dirty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Analysis and Management of Natural and Environmental Risks (</a:t>
            </a:r>
            <a:r>
              <a:rPr lang="en-GB" dirty="0" err="1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AGRiNA</a:t>
            </a:r>
            <a:r>
              <a:rPr lang="en-GB" dirty="0" smtClean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)</a:t>
            </a:r>
          </a:p>
          <a:p>
            <a:pPr marL="342900" indent="-342900" algn="just" fontAlgn="base">
              <a:spcBef>
                <a:spcPct val="0"/>
              </a:spcBef>
              <a:spcAft>
                <a:spcPts val="0"/>
              </a:spcAft>
              <a:buAutoNum type="alphaLcParenR"/>
              <a:tabLst>
                <a:tab pos="2317115" algn="l"/>
                <a:tab pos="3396615" algn="l"/>
                <a:tab pos="5074920" algn="l"/>
                <a:tab pos="5974715" algn="l"/>
                <a:tab pos="6844030" algn="l"/>
              </a:tabLst>
            </a:pPr>
            <a:r>
              <a:rPr lang="en-GB" dirty="0" smtClean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Course </a:t>
            </a:r>
            <a:r>
              <a:rPr lang="en-GB" dirty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of </a:t>
            </a:r>
            <a:r>
              <a:rPr lang="en-GB" dirty="0" smtClean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Master Degree in </a:t>
            </a:r>
            <a:r>
              <a:rPr lang="en-GB" dirty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Protection and Management of both the Territory and the Natural Environment (TEAM</a:t>
            </a:r>
            <a:r>
              <a:rPr lang="en-GB" dirty="0" smtClean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).</a:t>
            </a:r>
          </a:p>
          <a:p>
            <a:pPr marL="342900" indent="-342900" algn="just" fontAlgn="base">
              <a:spcBef>
                <a:spcPct val="0"/>
              </a:spcBef>
              <a:spcAft>
                <a:spcPts val="0"/>
              </a:spcAft>
              <a:buAutoNum type="alphaLcParenR"/>
              <a:tabLst>
                <a:tab pos="2317115" algn="l"/>
                <a:tab pos="3396615" algn="l"/>
                <a:tab pos="5074920" algn="l"/>
                <a:tab pos="5974715" algn="l"/>
                <a:tab pos="6844030" algn="l"/>
              </a:tabLst>
            </a:pPr>
            <a:r>
              <a:rPr lang="en-GB" dirty="0" smtClean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Research and laboratory activities in </a:t>
            </a:r>
            <a:r>
              <a:rPr lang="en-GB" dirty="0">
                <a:solidFill>
                  <a:srgbClr val="002060"/>
                </a:solidFill>
                <a:latin typeface="Book Antiqua" panose="02040602050305030304" pitchFamily="18" charset="0"/>
              </a:rPr>
              <a:t>Civil </a:t>
            </a:r>
            <a:r>
              <a:rPr lang="en-GB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Engineering laboratories</a:t>
            </a:r>
            <a:endParaRPr lang="en-GB" dirty="0" smtClean="0">
              <a:solidFill>
                <a:srgbClr val="002060"/>
              </a:solidFill>
              <a:latin typeface="Book Antiqua" panose="02040602050305030304" pitchFamily="18" charset="0"/>
              <a:ea typeface="+mj-ea"/>
              <a:cs typeface="+mj-cs"/>
            </a:endParaRPr>
          </a:p>
          <a:p>
            <a:pPr marL="342900" indent="-342900" algn="just" fontAlgn="base">
              <a:spcBef>
                <a:spcPct val="0"/>
              </a:spcBef>
              <a:buFontTx/>
              <a:buAutoNum type="alphaLcParenR"/>
              <a:tabLst>
                <a:tab pos="2317115" algn="l"/>
                <a:tab pos="3396615" algn="l"/>
                <a:tab pos="5074920" algn="l"/>
                <a:tab pos="5974715" algn="l"/>
                <a:tab pos="6844030" algn="l"/>
              </a:tabLst>
            </a:pPr>
            <a:r>
              <a:rPr lang="en-GB" dirty="0" err="1" smtClean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GeoloGiS</a:t>
            </a:r>
            <a:r>
              <a:rPr lang="en-GB" dirty="0" smtClean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 Academic Spin-off (in connection with </a:t>
            </a:r>
            <a:r>
              <a:rPr lang="en-GB" dirty="0">
                <a:solidFill>
                  <a:srgbClr val="002060"/>
                </a:solidFill>
                <a:latin typeface="Book Antiqua" panose="02040602050305030304" pitchFamily="18" charset="0"/>
              </a:rPr>
              <a:t>Department of Mathematic, Computer Sciences, Physic and Earth </a:t>
            </a:r>
            <a:r>
              <a:rPr lang="en-GB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Sciences</a:t>
            </a:r>
            <a:r>
              <a:rPr lang="en-GB" dirty="0">
                <a:solidFill>
                  <a:srgbClr val="002060"/>
                </a:solidFill>
                <a:latin typeface="Book Antiqua" panose="02040602050305030304" pitchFamily="18" charset="0"/>
              </a:rPr>
              <a:t>)</a:t>
            </a:r>
            <a:endParaRPr lang="it-IT" dirty="0">
              <a:solidFill>
                <a:srgbClr val="002060"/>
              </a:solidFill>
              <a:latin typeface="Book Antiqua" panose="02040602050305030304" pitchFamily="18" charset="0"/>
              <a:ea typeface="+mj-ea"/>
              <a:cs typeface="+mj-cs"/>
            </a:endParaRPr>
          </a:p>
          <a:p>
            <a:pPr algn="just" fontAlgn="base">
              <a:spcBef>
                <a:spcPct val="0"/>
              </a:spcBef>
              <a:spcAft>
                <a:spcPts val="0"/>
              </a:spcAft>
              <a:tabLst>
                <a:tab pos="2317115" algn="l"/>
                <a:tab pos="3396615" algn="l"/>
                <a:tab pos="5074920" algn="l"/>
                <a:tab pos="5974715" algn="l"/>
                <a:tab pos="6844030" algn="l"/>
              </a:tabLst>
            </a:pPr>
            <a:endParaRPr lang="en-GB" dirty="0" smtClean="0">
              <a:solidFill>
                <a:srgbClr val="002060"/>
              </a:solidFill>
              <a:latin typeface="Book Antiqua" panose="02040602050305030304" pitchFamily="18" charset="0"/>
              <a:ea typeface="+mj-ea"/>
              <a:cs typeface="+mj-cs"/>
            </a:endParaRPr>
          </a:p>
          <a:p>
            <a:pPr algn="just" fontAlgn="base">
              <a:spcBef>
                <a:spcPct val="0"/>
              </a:spcBef>
              <a:spcAft>
                <a:spcPts val="0"/>
              </a:spcAft>
              <a:tabLst>
                <a:tab pos="2317115" algn="l"/>
                <a:tab pos="3396615" algn="l"/>
                <a:tab pos="5074920" algn="l"/>
                <a:tab pos="5974715" algn="l"/>
                <a:tab pos="6844030" algn="l"/>
              </a:tabLst>
            </a:pPr>
            <a:r>
              <a:rPr lang="en-GB" dirty="0" smtClean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The </a:t>
            </a:r>
            <a:r>
              <a:rPr lang="en-GB" dirty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first course </a:t>
            </a:r>
            <a:r>
              <a:rPr lang="en-GB" dirty="0" smtClean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is activated in the </a:t>
            </a:r>
            <a:r>
              <a:rPr lang="en-GB" dirty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Department of </a:t>
            </a:r>
            <a:r>
              <a:rPr lang="en-GB" dirty="0" smtClean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Engineering (Civil Engineering </a:t>
            </a:r>
            <a:r>
              <a:rPr lang="en-GB" dirty="0" err="1" smtClean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Sectioi</a:t>
            </a:r>
            <a:r>
              <a:rPr lang="en-GB" dirty="0" smtClean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) </a:t>
            </a:r>
            <a:r>
              <a:rPr lang="en-GB" dirty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while the other two courses </a:t>
            </a:r>
            <a:r>
              <a:rPr lang="en-GB" dirty="0" smtClean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are activated in the </a:t>
            </a:r>
            <a:r>
              <a:rPr lang="en-GB" dirty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Department of </a:t>
            </a:r>
            <a:r>
              <a:rPr lang="en-GB" dirty="0" smtClean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Mathematic, Computer Sciences, Physic </a:t>
            </a:r>
            <a:r>
              <a:rPr lang="en-GB" dirty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and Earth </a:t>
            </a:r>
            <a:r>
              <a:rPr lang="en-GB" dirty="0" smtClean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Sciences.</a:t>
            </a:r>
          </a:p>
          <a:p>
            <a:pPr algn="just" fontAlgn="base">
              <a:spcBef>
                <a:spcPct val="0"/>
              </a:spcBef>
              <a:spcAft>
                <a:spcPts val="0"/>
              </a:spcAft>
              <a:tabLst>
                <a:tab pos="2317115" algn="l"/>
                <a:tab pos="3396615" algn="l"/>
                <a:tab pos="5074920" algn="l"/>
                <a:tab pos="5974715" algn="l"/>
                <a:tab pos="6844030" algn="l"/>
              </a:tabLst>
            </a:pPr>
            <a:endParaRPr lang="en-GB" dirty="0">
              <a:solidFill>
                <a:srgbClr val="002060"/>
              </a:solidFill>
              <a:latin typeface="Book Antiqua" panose="02040602050305030304" pitchFamily="18" charset="0"/>
              <a:ea typeface="+mj-ea"/>
              <a:cs typeface="+mj-cs"/>
            </a:endParaRPr>
          </a:p>
          <a:p>
            <a:pPr algn="just" fontAlgn="base">
              <a:spcBef>
                <a:spcPct val="0"/>
              </a:spcBef>
              <a:spcAft>
                <a:spcPts val="0"/>
              </a:spcAft>
              <a:tabLst>
                <a:tab pos="2317115" algn="l"/>
                <a:tab pos="3396615" algn="l"/>
                <a:tab pos="5074920" algn="l"/>
                <a:tab pos="5974715" algn="l"/>
                <a:tab pos="6844030" algn="l"/>
              </a:tabLst>
            </a:pPr>
            <a:r>
              <a:rPr lang="en-GB" dirty="0" smtClean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The </a:t>
            </a:r>
            <a:r>
              <a:rPr lang="en-GB" dirty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objectives of </a:t>
            </a:r>
            <a:r>
              <a:rPr lang="en-GB" dirty="0" smtClean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those courses </a:t>
            </a:r>
            <a:r>
              <a:rPr lang="en-GB" dirty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are mainly focused on the technical and scientific aspects related to the </a:t>
            </a:r>
            <a:r>
              <a:rPr lang="en-GB" dirty="0" smtClean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prevention </a:t>
            </a:r>
            <a:r>
              <a:rPr lang="en-GB" dirty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and the management of </a:t>
            </a:r>
            <a:r>
              <a:rPr lang="en-GB" dirty="0" smtClean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natural and </a:t>
            </a:r>
            <a:r>
              <a:rPr lang="en-GB" dirty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environmental </a:t>
            </a:r>
            <a:r>
              <a:rPr lang="en-GB" dirty="0" smtClean="0">
                <a:solidFill>
                  <a:srgbClr val="002060"/>
                </a:solidFill>
                <a:latin typeface="Book Antiqua" panose="02040602050305030304" pitchFamily="18" charset="0"/>
                <a:ea typeface="+mj-ea"/>
                <a:cs typeface="+mj-cs"/>
              </a:rPr>
              <a:t>risks</a:t>
            </a:r>
            <a:endParaRPr lang="it-IT" u="sng" dirty="0">
              <a:solidFill>
                <a:srgbClr val="002060"/>
              </a:solidFill>
              <a:latin typeface="Book Antiqua" panose="02040602050305030304" pitchFamily="18" charset="0"/>
              <a:ea typeface="+mj-ea"/>
              <a:cs typeface="+mj-cs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65100" y="814509"/>
            <a:ext cx="6400800" cy="5716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Introduction</a:t>
            </a:r>
            <a:endParaRPr lang="bs-Latn-BA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78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pic>
        <p:nvPicPr>
          <p:cNvPr id="36" name="Picture 2" descr="StrettodaDinnama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23" b="8580"/>
          <a:stretch>
            <a:fillRect/>
          </a:stretch>
        </p:blipFill>
        <p:spPr bwMode="auto">
          <a:xfrm>
            <a:off x="501650" y="1981200"/>
            <a:ext cx="8424863" cy="392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5" descr="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318974"/>
            <a:ext cx="2409977" cy="165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Line 7"/>
          <p:cNvSpPr>
            <a:spLocks noChangeShapeType="1"/>
          </p:cNvSpPr>
          <p:nvPr/>
        </p:nvSpPr>
        <p:spPr bwMode="auto">
          <a:xfrm flipH="1">
            <a:off x="1485899" y="2971800"/>
            <a:ext cx="495301" cy="41511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Wingdings" panose="05000000000000000000" pitchFamily="2" charset="2"/>
              <a:buChar char="Ø"/>
            </a:pPr>
            <a:endParaRPr lang="it-IT" sz="2600" b="1" smtClean="0">
              <a:solidFill>
                <a:srgbClr val="FFFFFF"/>
              </a:solidFill>
              <a:latin typeface="Avalon" pitchFamily="34" charset="0"/>
            </a:endParaRPr>
          </a:p>
        </p:txBody>
      </p:sp>
      <p:sp>
        <p:nvSpPr>
          <p:cNvPr id="40" name="Text Box 10"/>
          <p:cNvSpPr txBox="1">
            <a:spLocks noChangeArrowheads="1"/>
          </p:cNvSpPr>
          <p:nvPr/>
        </p:nvSpPr>
        <p:spPr bwMode="auto">
          <a:xfrm>
            <a:off x="6609720" y="3515617"/>
            <a:ext cx="1549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just" fontAlgn="base">
              <a:spcBef>
                <a:spcPct val="0"/>
              </a:spcBef>
              <a:spcAft>
                <a:spcPts val="0"/>
              </a:spcAft>
              <a:tabLst>
                <a:tab pos="2317115" algn="l"/>
                <a:tab pos="3396615" algn="l"/>
                <a:tab pos="5074920" algn="l"/>
                <a:tab pos="5974715" algn="l"/>
                <a:tab pos="6844030" algn="l"/>
              </a:tabLst>
              <a:defRPr sz="1600">
                <a:solidFill>
                  <a:srgbClr val="002060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en-GB" altLang="it-IT" dirty="0"/>
              <a:t>The University</a:t>
            </a:r>
          </a:p>
        </p:txBody>
      </p:sp>
      <p:sp>
        <p:nvSpPr>
          <p:cNvPr id="41" name="Line 12"/>
          <p:cNvSpPr>
            <a:spLocks noChangeShapeType="1"/>
          </p:cNvSpPr>
          <p:nvPr/>
        </p:nvSpPr>
        <p:spPr bwMode="auto">
          <a:xfrm>
            <a:off x="6452998" y="3386918"/>
            <a:ext cx="0" cy="10002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Wingdings" panose="05000000000000000000" pitchFamily="2" charset="2"/>
              <a:buChar char="Ø"/>
            </a:pPr>
            <a:endParaRPr lang="it-IT" sz="2600" b="1" smtClean="0">
              <a:solidFill>
                <a:srgbClr val="FFFFFF"/>
              </a:solidFill>
              <a:latin typeface="Avalon" pitchFamily="34" charset="0"/>
            </a:endParaRPr>
          </a:p>
        </p:txBody>
      </p:sp>
      <p:pic>
        <p:nvPicPr>
          <p:cNvPr id="42" name="Picture 17" descr="messina_nuovi_edific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172" y="1566082"/>
            <a:ext cx="2667628" cy="196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2 Subtítulo"/>
          <p:cNvSpPr>
            <a:spLocks/>
          </p:cNvSpPr>
          <p:nvPr/>
        </p:nvSpPr>
        <p:spPr bwMode="auto">
          <a:xfrm>
            <a:off x="3443287" y="3346648"/>
            <a:ext cx="1828800" cy="523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8288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</a:pPr>
            <a:r>
              <a:rPr lang="es-ES" altLang="it-IT" sz="3200" b="1" dirty="0" smtClean="0">
                <a:solidFill>
                  <a:srgbClr val="FFFF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Messina</a:t>
            </a:r>
          </a:p>
        </p:txBody>
      </p:sp>
      <p:sp>
        <p:nvSpPr>
          <p:cNvPr id="51" name="Subtitle 2"/>
          <p:cNvSpPr txBox="1">
            <a:spLocks/>
          </p:cNvSpPr>
          <p:nvPr/>
        </p:nvSpPr>
        <p:spPr>
          <a:xfrm>
            <a:off x="165100" y="814509"/>
            <a:ext cx="6400800" cy="5716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Introduction</a:t>
            </a:r>
            <a:endParaRPr lang="bs-Latn-BA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516" y="4694474"/>
            <a:ext cx="2415393" cy="1804511"/>
          </a:xfrm>
          <a:prstGeom prst="rect">
            <a:avLst/>
          </a:prstGeom>
        </p:spPr>
      </p:pic>
      <p:sp>
        <p:nvSpPr>
          <p:cNvPr id="20" name="Line 7"/>
          <p:cNvSpPr>
            <a:spLocks noChangeShapeType="1"/>
          </p:cNvSpPr>
          <p:nvPr/>
        </p:nvSpPr>
        <p:spPr bwMode="auto">
          <a:xfrm flipH="1" flipV="1">
            <a:off x="1485898" y="3411507"/>
            <a:ext cx="619755" cy="115811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Wingdings" panose="05000000000000000000" pitchFamily="2" charset="2"/>
              <a:buChar char="Ø"/>
            </a:pPr>
            <a:endParaRPr lang="it-IT" sz="2600" b="1" smtClean="0">
              <a:solidFill>
                <a:srgbClr val="FFFFFF"/>
              </a:solidFill>
              <a:latin typeface="Avalon" pitchFamily="34" charset="0"/>
            </a:endParaRP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3167063" y="6028769"/>
            <a:ext cx="58205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ts val="0"/>
              </a:spcAft>
              <a:tabLst>
                <a:tab pos="2317115" algn="l"/>
                <a:tab pos="3396615" algn="l"/>
                <a:tab pos="5074920" algn="l"/>
                <a:tab pos="5974715" algn="l"/>
                <a:tab pos="6844030" algn="l"/>
              </a:tabLst>
            </a:pPr>
            <a:r>
              <a:rPr lang="en-GB" sz="16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Department </a:t>
            </a:r>
            <a:r>
              <a:rPr lang="en-GB" sz="1600" dirty="0">
                <a:solidFill>
                  <a:srgbClr val="002060"/>
                </a:solidFill>
                <a:latin typeface="Book Antiqua" panose="02040602050305030304" pitchFamily="18" charset="0"/>
              </a:rPr>
              <a:t>of Mathematic, </a:t>
            </a:r>
            <a:r>
              <a:rPr lang="en-GB" sz="16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Computer </a:t>
            </a:r>
            <a:r>
              <a:rPr lang="en-GB" sz="1600" dirty="0">
                <a:solidFill>
                  <a:srgbClr val="002060"/>
                </a:solidFill>
                <a:latin typeface="Book Antiqua" panose="02040602050305030304" pitchFamily="18" charset="0"/>
              </a:rPr>
              <a:t>Sciences, Physic and Earth Sciences </a:t>
            </a:r>
            <a:endParaRPr lang="it-IT" sz="16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3022990" y="1307458"/>
            <a:ext cx="582053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ts val="0"/>
              </a:spcAft>
              <a:tabLst>
                <a:tab pos="2317115" algn="l"/>
                <a:tab pos="3396615" algn="l"/>
                <a:tab pos="5074920" algn="l"/>
                <a:tab pos="5974715" algn="l"/>
                <a:tab pos="6844030" algn="l"/>
              </a:tabLst>
            </a:pPr>
            <a:r>
              <a:rPr lang="en-GB" sz="16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Department </a:t>
            </a:r>
            <a:r>
              <a:rPr lang="en-GB" sz="1600" dirty="0">
                <a:solidFill>
                  <a:srgbClr val="002060"/>
                </a:solidFill>
                <a:latin typeface="Book Antiqua" panose="02040602050305030304" pitchFamily="18" charset="0"/>
              </a:rPr>
              <a:t>of </a:t>
            </a:r>
            <a:r>
              <a:rPr lang="en-GB" sz="16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Engineering</a:t>
            </a:r>
            <a:endParaRPr lang="it-IT" sz="16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86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sp>
        <p:nvSpPr>
          <p:cNvPr id="36" name="Subtitle 2"/>
          <p:cNvSpPr txBox="1">
            <a:spLocks/>
          </p:cNvSpPr>
          <p:nvPr/>
        </p:nvSpPr>
        <p:spPr>
          <a:xfrm>
            <a:off x="152400" y="1066800"/>
            <a:ext cx="8839200" cy="8823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7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People </a:t>
            </a:r>
            <a:r>
              <a:rPr lang="it-IT" sz="270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at</a:t>
            </a:r>
            <a:r>
              <a:rPr lang="it-IT" sz="27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it-IT" sz="270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Department</a:t>
            </a:r>
            <a:r>
              <a:rPr lang="it-IT" sz="27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of </a:t>
            </a:r>
            <a:r>
              <a:rPr lang="it-IT" sz="270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Engineering</a:t>
            </a:r>
            <a:r>
              <a:rPr lang="it-IT" sz="27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(</a:t>
            </a:r>
            <a:r>
              <a:rPr lang="it-IT" sz="270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Civil</a:t>
            </a:r>
            <a:r>
              <a:rPr lang="it-IT" sz="27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it-IT" sz="270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Engineering</a:t>
            </a:r>
            <a:r>
              <a:rPr lang="it-IT" sz="27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it-IT" sz="270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Section</a:t>
            </a:r>
            <a:r>
              <a:rPr lang="it-IT" sz="27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)</a:t>
            </a:r>
            <a:endParaRPr lang="bs-Latn-BA" sz="27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04800" y="2111038"/>
            <a:ext cx="8382000" cy="390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6FA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355600" indent="-355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1075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Aft>
                <a:spcPct val="20000"/>
              </a:spcAft>
            </a:pPr>
            <a:r>
              <a:rPr lang="en-GB" altLang="it-IT" sz="2000" b="1" dirty="0" smtClean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Academic staff:</a:t>
            </a:r>
          </a:p>
          <a:p>
            <a:pPr eaLnBrk="0" fontAlgn="base" hangingPunct="0">
              <a:spcAft>
                <a:spcPct val="50000"/>
              </a:spcAft>
              <a:buFontTx/>
              <a:buBlip>
                <a:blip r:embed="rId4"/>
              </a:buBlip>
            </a:pPr>
            <a:r>
              <a:rPr lang="en-GB" altLang="it-IT" sz="2000" b="1" dirty="0" smtClean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4 Full Professors</a:t>
            </a:r>
          </a:p>
          <a:p>
            <a:pPr eaLnBrk="0" fontAlgn="base" hangingPunct="0">
              <a:spcAft>
                <a:spcPct val="50000"/>
              </a:spcAft>
              <a:buFontTx/>
              <a:buBlip>
                <a:blip r:embed="rId4"/>
              </a:buBlip>
            </a:pPr>
            <a:r>
              <a:rPr lang="en-GB" altLang="it-IT" sz="2000" b="1" dirty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5</a:t>
            </a:r>
            <a:r>
              <a:rPr lang="en-GB" altLang="it-IT" sz="2000" b="1" dirty="0" smtClean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Associate Professors</a:t>
            </a:r>
          </a:p>
          <a:p>
            <a:pPr eaLnBrk="0" fontAlgn="base" hangingPunct="0">
              <a:spcAft>
                <a:spcPct val="50000"/>
              </a:spcAft>
              <a:buFontTx/>
              <a:buBlip>
                <a:blip r:embed="rId4"/>
              </a:buBlip>
            </a:pPr>
            <a:r>
              <a:rPr lang="en-GB" altLang="it-IT" sz="2000" b="1" dirty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3</a:t>
            </a:r>
            <a:r>
              <a:rPr lang="en-GB" altLang="it-IT" sz="2000" b="1" dirty="0" smtClean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Researchers</a:t>
            </a:r>
          </a:p>
          <a:p>
            <a:pPr eaLnBrk="0" fontAlgn="base" hangingPunct="0">
              <a:spcAft>
                <a:spcPct val="20000"/>
              </a:spcAft>
            </a:pPr>
            <a:r>
              <a:rPr lang="en-GB" altLang="it-IT" sz="2000" b="1" dirty="0" smtClean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Research staff</a:t>
            </a:r>
          </a:p>
          <a:p>
            <a:pPr eaLnBrk="0" fontAlgn="base" hangingPunct="0">
              <a:spcAft>
                <a:spcPct val="50000"/>
              </a:spcAft>
              <a:buFontTx/>
              <a:buBlip>
                <a:blip r:embed="rId4"/>
              </a:buBlip>
            </a:pPr>
            <a:r>
              <a:rPr lang="en-GB" altLang="it-IT" sz="2000" b="1" dirty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2</a:t>
            </a:r>
            <a:r>
              <a:rPr lang="en-GB" altLang="it-IT" sz="2000" b="1" dirty="0" smtClean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Assistant Professors</a:t>
            </a:r>
          </a:p>
          <a:p>
            <a:pPr eaLnBrk="0" fontAlgn="base" hangingPunct="0">
              <a:spcAft>
                <a:spcPct val="50000"/>
              </a:spcAft>
              <a:buFontTx/>
              <a:buBlip>
                <a:blip r:embed="rId4"/>
              </a:buBlip>
            </a:pPr>
            <a:r>
              <a:rPr lang="en-GB" altLang="it-IT" sz="2000" b="1" dirty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2</a:t>
            </a:r>
            <a:r>
              <a:rPr lang="en-GB" altLang="it-IT" sz="2000" b="1" dirty="0" smtClean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Research Assistants</a:t>
            </a:r>
          </a:p>
          <a:p>
            <a:pPr eaLnBrk="0" fontAlgn="base" hangingPunct="0">
              <a:spcAft>
                <a:spcPct val="50000"/>
              </a:spcAft>
              <a:buFontTx/>
              <a:buBlip>
                <a:blip r:embed="rId4"/>
              </a:buBlip>
            </a:pPr>
            <a:r>
              <a:rPr lang="en-GB" altLang="it-IT" sz="2000" b="1" dirty="0" smtClean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11 </a:t>
            </a:r>
            <a:r>
              <a:rPr lang="en-GB" altLang="it-IT" sz="2000" b="1" dirty="0" err="1" smtClean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Ph.D</a:t>
            </a:r>
            <a:r>
              <a:rPr lang="en-GB" altLang="it-IT" sz="2000" b="1" dirty="0" smtClean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Students</a:t>
            </a:r>
          </a:p>
          <a:p>
            <a:pPr eaLnBrk="0" fontAlgn="base" hangingPunct="0">
              <a:spcAft>
                <a:spcPct val="50000"/>
              </a:spcAft>
              <a:buFontTx/>
              <a:buBlip>
                <a:blip r:embed="rId4"/>
              </a:buBlip>
            </a:pPr>
            <a:r>
              <a:rPr lang="en-GB" altLang="it-IT" sz="2000" b="1" dirty="0" smtClean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3 Technicians</a:t>
            </a:r>
            <a:endParaRPr lang="it-IT" altLang="it-IT" sz="2000" b="1" dirty="0" smtClean="0">
              <a:solidFill>
                <a:srgbClr val="000000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09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sp>
        <p:nvSpPr>
          <p:cNvPr id="36" name="Subtitle 2"/>
          <p:cNvSpPr txBox="1">
            <a:spLocks/>
          </p:cNvSpPr>
          <p:nvPr/>
        </p:nvSpPr>
        <p:spPr>
          <a:xfrm>
            <a:off x="304799" y="914400"/>
            <a:ext cx="8610601" cy="9524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it-IT" sz="27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People </a:t>
            </a:r>
            <a:r>
              <a:rPr lang="it-IT" sz="270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at</a:t>
            </a:r>
            <a:r>
              <a:rPr lang="it-IT" sz="27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27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Department of Mathematic, Computer Sciences, Physic and Earth </a:t>
            </a:r>
            <a:r>
              <a:rPr lang="en-US" sz="27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Sciences.</a:t>
            </a:r>
            <a:endParaRPr lang="bs-Latn-BA" sz="27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81000" y="2039302"/>
            <a:ext cx="8062913" cy="3447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6FA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55600" indent="-355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1688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1075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Aft>
                <a:spcPct val="20000"/>
              </a:spcAft>
            </a:pPr>
            <a:r>
              <a:rPr lang="en-GB" altLang="it-IT" sz="2000" b="1" dirty="0" smtClean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Academic staff:</a:t>
            </a:r>
          </a:p>
          <a:p>
            <a:pPr eaLnBrk="0" fontAlgn="base" hangingPunct="0">
              <a:spcAft>
                <a:spcPct val="50000"/>
              </a:spcAft>
              <a:buFontTx/>
              <a:buBlip>
                <a:blip r:embed="rId4"/>
              </a:buBlip>
            </a:pPr>
            <a:r>
              <a:rPr lang="en-GB" altLang="it-IT" sz="2000" b="1" dirty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2</a:t>
            </a:r>
            <a:r>
              <a:rPr lang="en-GB" altLang="it-IT" sz="2000" b="1" dirty="0" smtClean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Full Professors</a:t>
            </a:r>
          </a:p>
          <a:p>
            <a:pPr eaLnBrk="0" fontAlgn="base" hangingPunct="0">
              <a:spcAft>
                <a:spcPct val="50000"/>
              </a:spcAft>
              <a:buFontTx/>
              <a:buBlip>
                <a:blip r:embed="rId4"/>
              </a:buBlip>
            </a:pPr>
            <a:r>
              <a:rPr lang="en-GB" altLang="it-IT" sz="2000" b="1" dirty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4</a:t>
            </a:r>
            <a:r>
              <a:rPr lang="en-GB" altLang="it-IT" sz="2000" b="1" dirty="0" smtClean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Associate Professors</a:t>
            </a:r>
          </a:p>
          <a:p>
            <a:pPr eaLnBrk="0" fontAlgn="base" hangingPunct="0">
              <a:spcAft>
                <a:spcPct val="50000"/>
              </a:spcAft>
              <a:buFontTx/>
              <a:buBlip>
                <a:blip r:embed="rId4"/>
              </a:buBlip>
            </a:pPr>
            <a:r>
              <a:rPr lang="en-GB" altLang="it-IT" sz="2000" b="1" dirty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3</a:t>
            </a:r>
            <a:r>
              <a:rPr lang="en-GB" altLang="it-IT" sz="2000" b="1" dirty="0" smtClean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Researchers</a:t>
            </a:r>
          </a:p>
          <a:p>
            <a:pPr eaLnBrk="0" fontAlgn="base" hangingPunct="0">
              <a:spcAft>
                <a:spcPct val="20000"/>
              </a:spcAft>
            </a:pPr>
            <a:r>
              <a:rPr lang="en-GB" altLang="it-IT" sz="2000" b="1" dirty="0" smtClean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Research staff</a:t>
            </a:r>
          </a:p>
          <a:p>
            <a:pPr eaLnBrk="0" fontAlgn="base" hangingPunct="0">
              <a:spcAft>
                <a:spcPct val="50000"/>
              </a:spcAft>
              <a:buFontTx/>
              <a:buBlip>
                <a:blip r:embed="rId4"/>
              </a:buBlip>
            </a:pPr>
            <a:r>
              <a:rPr lang="en-GB" altLang="it-IT" sz="2000" b="1" dirty="0" smtClean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2 Technicians</a:t>
            </a:r>
          </a:p>
          <a:p>
            <a:pPr eaLnBrk="0" fontAlgn="base" hangingPunct="0">
              <a:spcAft>
                <a:spcPct val="50000"/>
              </a:spcAft>
              <a:buFontTx/>
              <a:buBlip>
                <a:blip r:embed="rId4"/>
              </a:buBlip>
            </a:pPr>
            <a:r>
              <a:rPr lang="en-GB" altLang="it-IT" sz="2000" b="1" dirty="0" smtClean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3 Research Assistants</a:t>
            </a:r>
          </a:p>
          <a:p>
            <a:pPr eaLnBrk="0" fontAlgn="base" hangingPunct="0">
              <a:spcAft>
                <a:spcPct val="50000"/>
              </a:spcAft>
              <a:buFontTx/>
              <a:buBlip>
                <a:blip r:embed="rId4"/>
              </a:buBlip>
            </a:pPr>
            <a:r>
              <a:rPr lang="en-GB" altLang="it-IT" sz="2000" b="1" dirty="0" smtClean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1 </a:t>
            </a:r>
            <a:r>
              <a:rPr lang="en-GB" altLang="it-IT" sz="2000" b="1" dirty="0" err="1" smtClean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Ph.D</a:t>
            </a:r>
            <a:r>
              <a:rPr lang="en-GB" altLang="it-IT" sz="2000" b="1" dirty="0" smtClean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Students</a:t>
            </a:r>
            <a:endParaRPr lang="it-IT" altLang="it-IT" sz="2000" b="1" dirty="0" smtClean="0">
              <a:solidFill>
                <a:srgbClr val="000000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81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sp>
        <p:nvSpPr>
          <p:cNvPr id="37" name="Title 1"/>
          <p:cNvSpPr txBox="1">
            <a:spLocks/>
          </p:cNvSpPr>
          <p:nvPr/>
        </p:nvSpPr>
        <p:spPr>
          <a:xfrm>
            <a:off x="291332" y="1504833"/>
            <a:ext cx="8534400" cy="93356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it-IT" sz="18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Prof. Giuseppe Tito Aronica, </a:t>
            </a:r>
            <a:r>
              <a:rPr lang="it-IT" sz="1800" dirty="0" err="1" smtClean="0">
                <a:solidFill>
                  <a:srgbClr val="002060"/>
                </a:solidFill>
                <a:latin typeface="Book Antiqua" panose="02040602050305030304" pitchFamily="18" charset="0"/>
              </a:rPr>
              <a:t>Ph.D</a:t>
            </a:r>
            <a:r>
              <a:rPr lang="it-IT" sz="18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en-GB" sz="1800" dirty="0">
                <a:latin typeface="Book Antiqua" panose="02040602050305030304" pitchFamily="18" charset="0"/>
              </a:rPr>
              <a:t>Professor of Hydrology and River Basin Management at Department of </a:t>
            </a:r>
            <a:r>
              <a:rPr lang="en-GB" sz="1800" dirty="0" smtClean="0">
                <a:latin typeface="Book Antiqua" panose="02040602050305030304" pitchFamily="18" charset="0"/>
              </a:rPr>
              <a:t>Engineering , UNIME Scientific Responsible</a:t>
            </a:r>
          </a:p>
          <a:p>
            <a:pPr algn="just"/>
            <a:r>
              <a:rPr lang="en-GB" sz="1800" dirty="0" smtClean="0">
                <a:latin typeface="Book Antiqua" panose="02040602050305030304" pitchFamily="18" charset="0"/>
              </a:rPr>
              <a:t>Hydraulic </a:t>
            </a:r>
            <a:r>
              <a:rPr lang="en-GB" sz="1800" dirty="0">
                <a:latin typeface="Book Antiqua" panose="02040602050305030304" pitchFamily="18" charset="0"/>
              </a:rPr>
              <a:t>engineer, Hydrologist, Flood risk expert </a:t>
            </a:r>
            <a:endParaRPr lang="sr-Latn-BA" sz="1800" dirty="0" smtClean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304691" y="2686377"/>
            <a:ext cx="6248509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tabLst>
                <a:tab pos="2317115" algn="l"/>
                <a:tab pos="3396615" algn="l"/>
                <a:tab pos="5074920" algn="l"/>
                <a:tab pos="5974715" algn="l"/>
                <a:tab pos="6844030" algn="l"/>
              </a:tabLst>
            </a:pPr>
            <a:r>
              <a:rPr lang="en-GB" u="sng" dirty="0"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Relevant skills</a:t>
            </a:r>
            <a:endParaRPr lang="it-IT" u="sng" dirty="0">
              <a:latin typeface="Book Antiqua" panose="020406020503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1200"/>
              </a:spcAft>
              <a:buFont typeface="Symbol" panose="05050102010706020507" pitchFamily="18" charset="2"/>
              <a:buChar char=""/>
              <a:tabLst>
                <a:tab pos="2317115" algn="l"/>
                <a:tab pos="3396615" algn="l"/>
                <a:tab pos="5074920" algn="l"/>
                <a:tab pos="5974715" algn="l"/>
                <a:tab pos="6844030" algn="l"/>
              </a:tabLst>
            </a:pPr>
            <a:r>
              <a:rPr lang="en-US" dirty="0"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flood propagation modelling </a:t>
            </a:r>
            <a:endParaRPr lang="it-IT" dirty="0">
              <a:latin typeface="Book Antiqua" panose="020406020503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1200"/>
              </a:spcAft>
              <a:buFont typeface="Symbol" panose="05050102010706020507" pitchFamily="18" charset="2"/>
              <a:buChar char=""/>
              <a:tabLst>
                <a:tab pos="2317115" algn="l"/>
                <a:tab pos="3396615" algn="l"/>
                <a:tab pos="5074920" algn="l"/>
                <a:tab pos="5974715" algn="l"/>
                <a:tab pos="6844030" algn="l"/>
              </a:tabLst>
            </a:pPr>
            <a:r>
              <a:rPr lang="en-US" dirty="0"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flood, flash flood and debris flow risk mapping</a:t>
            </a:r>
            <a:endParaRPr lang="it-IT" dirty="0">
              <a:latin typeface="Book Antiqua" panose="020406020503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1200"/>
              </a:spcAft>
              <a:buFont typeface="Symbol" panose="05050102010706020507" pitchFamily="18" charset="2"/>
              <a:buChar char=""/>
              <a:tabLst>
                <a:tab pos="2317115" algn="l"/>
                <a:tab pos="3396615" algn="l"/>
                <a:tab pos="5074920" algn="l"/>
                <a:tab pos="5974715" algn="l"/>
                <a:tab pos="6844030" algn="l"/>
              </a:tabLst>
            </a:pPr>
            <a:r>
              <a:rPr lang="en-US" dirty="0" smtClean="0"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pluvial </a:t>
            </a:r>
            <a:r>
              <a:rPr lang="en-US" dirty="0"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flooding and flood </a:t>
            </a:r>
            <a:r>
              <a:rPr lang="en-US" dirty="0" smtClean="0"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control in </a:t>
            </a:r>
            <a:r>
              <a:rPr lang="en-US" dirty="0"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urban areas</a:t>
            </a:r>
            <a:endParaRPr lang="it-IT" dirty="0">
              <a:latin typeface="Book Antiqua" panose="020406020503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1200"/>
              </a:spcAft>
              <a:buFont typeface="Symbol" panose="05050102010706020507" pitchFamily="18" charset="2"/>
              <a:buChar char=""/>
              <a:tabLst>
                <a:tab pos="2317115" algn="l"/>
                <a:tab pos="3396615" algn="l"/>
                <a:tab pos="5074920" algn="l"/>
                <a:tab pos="5974715" algn="l"/>
                <a:tab pos="6844030" algn="l"/>
              </a:tabLst>
            </a:pPr>
            <a:r>
              <a:rPr lang="en-US" dirty="0"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flood risk management </a:t>
            </a:r>
            <a:endParaRPr lang="en-US" dirty="0" smtClean="0">
              <a:latin typeface="Book Antiqua" panose="020406020503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1200"/>
              </a:spcAft>
              <a:buFont typeface="Symbol" panose="05050102010706020507" pitchFamily="18" charset="2"/>
              <a:buChar char=""/>
              <a:tabLst>
                <a:tab pos="2317115" algn="l"/>
                <a:tab pos="3396615" algn="l"/>
                <a:tab pos="5074920" algn="l"/>
                <a:tab pos="5974715" algn="l"/>
                <a:tab pos="6844030" algn="l"/>
              </a:tabLst>
            </a:pPr>
            <a:r>
              <a:rPr lang="en-US" dirty="0"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f</a:t>
            </a:r>
            <a:r>
              <a:rPr lang="en-US" dirty="0" smtClean="0"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lood damage evaluation</a:t>
            </a:r>
          </a:p>
          <a:p>
            <a:pPr marL="342900" lvl="0" indent="-342900">
              <a:spcAft>
                <a:spcPts val="1200"/>
              </a:spcAft>
              <a:buFont typeface="Symbol" panose="05050102010706020507" pitchFamily="18" charset="2"/>
              <a:buChar char=""/>
              <a:tabLst>
                <a:tab pos="2317115" algn="l"/>
                <a:tab pos="3396615" algn="l"/>
                <a:tab pos="5074920" algn="l"/>
                <a:tab pos="5974715" algn="l"/>
                <a:tab pos="6844030" algn="l"/>
              </a:tabLst>
            </a:pPr>
            <a:r>
              <a:rPr lang="en-US" dirty="0"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f</a:t>
            </a:r>
            <a:r>
              <a:rPr lang="en-US" dirty="0" smtClean="0"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lood vulnerability analysis</a:t>
            </a:r>
          </a:p>
          <a:p>
            <a:pPr marL="342900" indent="-342900">
              <a:spcAft>
                <a:spcPts val="1200"/>
              </a:spcAft>
              <a:buFont typeface="Symbol" panose="05050102010706020507" pitchFamily="18" charset="2"/>
              <a:buChar char=""/>
              <a:tabLst>
                <a:tab pos="2317115" algn="l"/>
                <a:tab pos="3396615" algn="l"/>
                <a:tab pos="5074920" algn="l"/>
                <a:tab pos="5974715" algn="l"/>
                <a:tab pos="6844030" algn="l"/>
              </a:tabLst>
            </a:pPr>
            <a:r>
              <a:rPr lang="en-US" dirty="0" smtClean="0"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Hydrology of </a:t>
            </a:r>
            <a:r>
              <a:rPr lang="en-US" dirty="0"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extreme </a:t>
            </a:r>
            <a:r>
              <a:rPr lang="en-US" dirty="0" smtClean="0"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events</a:t>
            </a:r>
          </a:p>
          <a:p>
            <a:pPr marL="342900" indent="-342900">
              <a:spcAft>
                <a:spcPts val="1200"/>
              </a:spcAft>
              <a:buFont typeface="Symbol" panose="05050102010706020507" pitchFamily="18" charset="2"/>
              <a:buChar char=""/>
              <a:tabLst>
                <a:tab pos="2317115" algn="l"/>
                <a:tab pos="3396615" algn="l"/>
                <a:tab pos="5074920" algn="l"/>
                <a:tab pos="5974715" algn="l"/>
                <a:tab pos="6844030" algn="l"/>
              </a:tabLst>
            </a:pPr>
            <a:r>
              <a:rPr lang="en-US" dirty="0" smtClean="0"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uncertainty analysis</a:t>
            </a:r>
            <a:endParaRPr lang="it-IT" dirty="0">
              <a:latin typeface="Book Antiqua" panose="020406020503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28600" y="876182"/>
            <a:ext cx="6400800" cy="5716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People </a:t>
            </a:r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involved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in the </a:t>
            </a:r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project</a:t>
            </a:r>
            <a:endParaRPr lang="bs-Latn-BA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00" t="36250" r="2500" b="26250"/>
          <a:stretch/>
        </p:blipFill>
        <p:spPr>
          <a:xfrm>
            <a:off x="6553309" y="3219331"/>
            <a:ext cx="2309953" cy="329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13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2" name="Picture 11" descr="eu_flag_co_funded_pos_[rgb]_righ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152400"/>
            <a:ext cx="1676400" cy="409575"/>
          </a:xfrm>
          <a:prstGeom prst="rect">
            <a:avLst/>
          </a:prstGeom>
        </p:spPr>
      </p:pic>
      <p:sp>
        <p:nvSpPr>
          <p:cNvPr id="38" name="Title 1"/>
          <p:cNvSpPr txBox="1">
            <a:spLocks/>
          </p:cNvSpPr>
          <p:nvPr/>
        </p:nvSpPr>
        <p:spPr>
          <a:xfrm>
            <a:off x="321433" y="1581383"/>
            <a:ext cx="8010525" cy="64758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it-IT" sz="18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Prof. Giovanni </a:t>
            </a:r>
            <a:r>
              <a:rPr lang="it-IT" sz="1800" dirty="0" err="1" smtClean="0">
                <a:solidFill>
                  <a:srgbClr val="002060"/>
                </a:solidFill>
                <a:latin typeface="Book Antiqua" panose="02040602050305030304" pitchFamily="18" charset="0"/>
              </a:rPr>
              <a:t>Falsone</a:t>
            </a:r>
            <a:r>
              <a:rPr lang="it-IT" sz="18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it-IT" sz="18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Ph.D</a:t>
            </a:r>
            <a:r>
              <a:rPr lang="it-IT" sz="1800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en-US" sz="1800" dirty="0">
                <a:latin typeface="Book Antiqua" panose="02040602050305030304" pitchFamily="18" charset="0"/>
              </a:rPr>
              <a:t>Professor of Structural Engineering at Department of Engineering</a:t>
            </a:r>
            <a:endParaRPr lang="sr-Latn-BA" sz="1800" dirty="0" smtClean="0">
              <a:latin typeface="Book Antiqua" panose="0204060205030503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81000" y="2485579"/>
            <a:ext cx="6324600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tabLst>
                <a:tab pos="2317115" algn="l"/>
                <a:tab pos="3396615" algn="l"/>
                <a:tab pos="5074920" algn="l"/>
                <a:tab pos="5974715" algn="l"/>
                <a:tab pos="6844030" algn="l"/>
              </a:tabLst>
            </a:pPr>
            <a:r>
              <a:rPr lang="en-US" u="sng" dirty="0"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Relevant skills</a:t>
            </a:r>
            <a:endParaRPr lang="it-IT" u="sng" dirty="0">
              <a:latin typeface="Book Antiqua" panose="020406020503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1200"/>
              </a:spcAft>
              <a:buFont typeface="Symbol" panose="05050102010706020507" pitchFamily="18" charset="2"/>
              <a:buChar char=""/>
              <a:tabLst>
                <a:tab pos="2317115" algn="l"/>
                <a:tab pos="3396615" algn="l"/>
                <a:tab pos="5074920" algn="l"/>
                <a:tab pos="5974715" algn="l"/>
                <a:tab pos="6844030" algn="l"/>
              </a:tabLst>
            </a:pPr>
            <a:r>
              <a:rPr lang="en-GB" dirty="0"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seismic structural engineering</a:t>
            </a:r>
            <a:endParaRPr lang="it-IT" dirty="0">
              <a:latin typeface="Book Antiqua" panose="020406020503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1200"/>
              </a:spcAft>
              <a:buFont typeface="Symbol" panose="05050102010706020507" pitchFamily="18" charset="2"/>
              <a:buChar char=""/>
              <a:tabLst>
                <a:tab pos="2317115" algn="l"/>
                <a:tab pos="3396615" algn="l"/>
                <a:tab pos="5074920" algn="l"/>
                <a:tab pos="5974715" algn="l"/>
                <a:tab pos="6844030" algn="l"/>
              </a:tabLst>
            </a:pPr>
            <a:r>
              <a:rPr lang="en-GB" dirty="0"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analysis of the structural behaviour under strong and/or near source earthquakes</a:t>
            </a:r>
            <a:endParaRPr lang="it-IT" dirty="0">
              <a:latin typeface="Book Antiqua" panose="020406020503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1200"/>
              </a:spcAft>
              <a:buFont typeface="Symbol" panose="05050102010706020507" pitchFamily="18" charset="2"/>
              <a:buChar char=""/>
              <a:tabLst>
                <a:tab pos="2317115" algn="l"/>
                <a:tab pos="3396615" algn="l"/>
                <a:tab pos="5074920" algn="l"/>
                <a:tab pos="5974715" algn="l"/>
                <a:tab pos="6844030" algn="l"/>
              </a:tabLst>
            </a:pPr>
            <a:r>
              <a:rPr lang="en-GB" dirty="0"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approximated seismic analysis for complex buildings</a:t>
            </a:r>
            <a:endParaRPr lang="it-IT" dirty="0">
              <a:latin typeface="Book Antiqua" panose="020406020503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1200"/>
              </a:spcAft>
              <a:buFont typeface="Symbol" panose="05050102010706020507" pitchFamily="18" charset="2"/>
              <a:buChar char=""/>
              <a:tabLst>
                <a:tab pos="2317115" algn="l"/>
                <a:tab pos="3396615" algn="l"/>
                <a:tab pos="5074920" algn="l"/>
                <a:tab pos="5974715" algn="l"/>
                <a:tab pos="6844030" algn="l"/>
              </a:tabLst>
            </a:pPr>
            <a:r>
              <a:rPr lang="en-GB" dirty="0"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passive control systems for structures under seismic actions (base-isolation and dissipation)</a:t>
            </a:r>
            <a:endParaRPr lang="it-IT" dirty="0">
              <a:latin typeface="Book Antiqua" panose="020406020503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1200"/>
              </a:spcAft>
              <a:buFont typeface="Symbol" panose="05050102010706020507" pitchFamily="18" charset="2"/>
              <a:buChar char=""/>
              <a:tabLst>
                <a:tab pos="2317115" algn="l"/>
                <a:tab pos="3396615" algn="l"/>
                <a:tab pos="5074920" algn="l"/>
                <a:tab pos="5974715" algn="l"/>
                <a:tab pos="6844030" algn="l"/>
              </a:tabLst>
            </a:pPr>
            <a:r>
              <a:rPr lang="en-GB" dirty="0"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stochastic seismic analyses</a:t>
            </a:r>
            <a:endParaRPr lang="it-IT" dirty="0">
              <a:effectLst/>
              <a:latin typeface="Book Antiqua" panose="020406020503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28600" y="876182"/>
            <a:ext cx="6400800" cy="5716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People </a:t>
            </a:r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involved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in the </a:t>
            </a:r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project</a:t>
            </a:r>
            <a:endParaRPr lang="bs-Latn-BA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22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857</TotalTime>
  <Words>1532</Words>
  <Application>Microsoft Office PowerPoint</Application>
  <PresentationFormat>Presentazione su schermo (4:3)</PresentationFormat>
  <Paragraphs>222</Paragraphs>
  <Slides>25</Slides>
  <Notes>0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25</vt:i4>
      </vt:variant>
    </vt:vector>
  </HeadingPairs>
  <TitlesOfParts>
    <vt:vector size="40" baseType="lpstr">
      <vt:lpstr>MS Mincho</vt:lpstr>
      <vt:lpstr>MS PGothic</vt:lpstr>
      <vt:lpstr>Arial</vt:lpstr>
      <vt:lpstr>Avalon</vt:lpstr>
      <vt:lpstr>Book Antiqua</vt:lpstr>
      <vt:lpstr>Calibri</vt:lpstr>
      <vt:lpstr>Symbol</vt:lpstr>
      <vt:lpstr>Tahoma</vt:lpstr>
      <vt:lpstr>Times New Roman</vt:lpstr>
      <vt:lpstr>Wingdings</vt:lpstr>
      <vt:lpstr>Wingdings 2</vt:lpstr>
      <vt:lpstr>Office Theme</vt:lpstr>
      <vt:lpstr>Drawing</vt:lpstr>
      <vt:lpstr>Plot</vt:lpstr>
      <vt:lpstr>Plot Document</vt:lpstr>
      <vt:lpstr>Development of master curricula for natural disasters risk management in Western Balkan countries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Strengthening of Internationalisation in B&amp;H Higher Education</dc:title>
  <dc:creator>user</dc:creator>
  <cp:lastModifiedBy>giuseppe aronica</cp:lastModifiedBy>
  <cp:revision>83</cp:revision>
  <dcterms:created xsi:type="dcterms:W3CDTF">2006-08-16T00:00:00Z</dcterms:created>
  <dcterms:modified xsi:type="dcterms:W3CDTF">2016-12-15T11:26:34Z</dcterms:modified>
</cp:coreProperties>
</file>